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3"/>
  </p:notesMasterIdLst>
  <p:sldIdLst>
    <p:sldId id="256" r:id="rId2"/>
    <p:sldId id="258" r:id="rId3"/>
    <p:sldId id="257" r:id="rId4"/>
    <p:sldId id="260" r:id="rId5"/>
    <p:sldId id="261" r:id="rId6"/>
    <p:sldId id="262" r:id="rId7"/>
    <p:sldId id="264" r:id="rId8"/>
    <p:sldId id="263" r:id="rId9"/>
    <p:sldId id="267" r:id="rId10"/>
    <p:sldId id="266" r:id="rId11"/>
    <p:sldId id="265" r:id="rId12"/>
    <p:sldId id="268" r:id="rId13"/>
    <p:sldId id="269" r:id="rId14"/>
    <p:sldId id="270" r:id="rId15"/>
    <p:sldId id="271" r:id="rId16"/>
    <p:sldId id="272" r:id="rId17"/>
    <p:sldId id="273" r:id="rId18"/>
    <p:sldId id="274" r:id="rId19"/>
    <p:sldId id="275" r:id="rId20"/>
    <p:sldId id="276" r:id="rId21"/>
    <p:sldId id="278" r:id="rId22"/>
    <p:sldId id="279" r:id="rId23"/>
    <p:sldId id="280" r:id="rId24"/>
    <p:sldId id="281" r:id="rId25"/>
    <p:sldId id="283" r:id="rId26"/>
    <p:sldId id="287" r:id="rId27"/>
    <p:sldId id="282" r:id="rId28"/>
    <p:sldId id="284" r:id="rId29"/>
    <p:sldId id="285" r:id="rId30"/>
    <p:sldId id="259" r:id="rId31"/>
    <p:sldId id="28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66941"/>
  </p:normalViewPr>
  <p:slideViewPr>
    <p:cSldViewPr snapToGrid="0" snapToObjects="1">
      <p:cViewPr varScale="1">
        <p:scale>
          <a:sx n="82" d="100"/>
          <a:sy n="82" d="100"/>
        </p:scale>
        <p:origin x="169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1.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606735D6-8316-4E05-A8AE-2C0B3A9427FD}"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E1C006D7-6B95-4397-AB21-5EFDEFC55789}">
      <dgm:prSet/>
      <dgm:spPr/>
      <dgm:t>
        <a:bodyPr/>
        <a:lstStyle/>
        <a:p>
          <a:r>
            <a:rPr lang="en-GB"/>
            <a:t>The pile dataset has only 5GB data but still able to perform really good.</a:t>
          </a:r>
          <a:endParaRPr lang="en-US"/>
        </a:p>
      </dgm:t>
    </dgm:pt>
    <dgm:pt modelId="{2C649188-FB4D-4DFE-A0C6-45D33A7A73C5}" type="parTrans" cxnId="{431DA557-CFA2-4C16-9758-D64B334F0226}">
      <dgm:prSet/>
      <dgm:spPr/>
      <dgm:t>
        <a:bodyPr/>
        <a:lstStyle/>
        <a:p>
          <a:endParaRPr lang="en-US"/>
        </a:p>
      </dgm:t>
    </dgm:pt>
    <dgm:pt modelId="{ABF052EC-A2BB-4D1E-87E7-9E0DF20A3DC6}" type="sibTrans" cxnId="{431DA557-CFA2-4C16-9758-D64B334F0226}">
      <dgm:prSet/>
      <dgm:spPr/>
      <dgm:t>
        <a:bodyPr/>
        <a:lstStyle/>
        <a:p>
          <a:endParaRPr lang="en-US"/>
        </a:p>
      </dgm:t>
    </dgm:pt>
    <dgm:pt modelId="{B2F81EF7-1BC2-4D5D-A13F-C86B52985F99}">
      <dgm:prSet/>
      <dgm:spPr/>
      <dgm:t>
        <a:bodyPr/>
        <a:lstStyle/>
        <a:p>
          <a:r>
            <a:rPr lang="en-GB"/>
            <a:t>Filtering playes out to be a huge role. </a:t>
          </a:r>
          <a:endParaRPr lang="en-US"/>
        </a:p>
      </dgm:t>
    </dgm:pt>
    <dgm:pt modelId="{FA247D6B-F4C5-40E4-895E-65113E74D459}" type="parTrans" cxnId="{62F5ADC0-1E5E-46FB-A971-C345CDFA7F96}">
      <dgm:prSet/>
      <dgm:spPr/>
      <dgm:t>
        <a:bodyPr/>
        <a:lstStyle/>
        <a:p>
          <a:endParaRPr lang="en-US"/>
        </a:p>
      </dgm:t>
    </dgm:pt>
    <dgm:pt modelId="{ABAFC1FA-21DA-4379-8922-D6A75D8A5275}" type="sibTrans" cxnId="{62F5ADC0-1E5E-46FB-A971-C345CDFA7F96}">
      <dgm:prSet/>
      <dgm:spPr/>
      <dgm:t>
        <a:bodyPr/>
        <a:lstStyle/>
        <a:p>
          <a:endParaRPr lang="en-US"/>
        </a:p>
      </dgm:t>
    </dgm:pt>
    <dgm:pt modelId="{DB836023-80EF-4D0F-9723-008B6143A57E}">
      <dgm:prSet/>
      <dgm:spPr/>
      <dgm:t>
        <a:bodyPr/>
        <a:lstStyle/>
        <a:p>
          <a:r>
            <a:rPr lang="en-GB"/>
            <a:t>If by adding multiple languages, Codex performances might improve</a:t>
          </a:r>
          <a:endParaRPr lang="en-US"/>
        </a:p>
      </dgm:t>
    </dgm:pt>
    <dgm:pt modelId="{67B333FF-C5E1-49E2-8269-4D99F055C562}" type="parTrans" cxnId="{968D0390-7325-45B6-A653-A96A1777BBD1}">
      <dgm:prSet/>
      <dgm:spPr/>
      <dgm:t>
        <a:bodyPr/>
        <a:lstStyle/>
        <a:p>
          <a:endParaRPr lang="en-US"/>
        </a:p>
      </dgm:t>
    </dgm:pt>
    <dgm:pt modelId="{82526BDA-F578-44B5-BD11-5F93CD262146}" type="sibTrans" cxnId="{968D0390-7325-45B6-A653-A96A1777BBD1}">
      <dgm:prSet/>
      <dgm:spPr/>
      <dgm:t>
        <a:bodyPr/>
        <a:lstStyle/>
        <a:p>
          <a:endParaRPr lang="en-US"/>
        </a:p>
      </dgm:t>
    </dgm:pt>
    <dgm:pt modelId="{FAE525F4-C67D-4671-A823-A296AF50C5EB}">
      <dgm:prSet/>
      <dgm:spPr/>
      <dgm:t>
        <a:bodyPr/>
        <a:lstStyle/>
        <a:p>
          <a:r>
            <a:rPr lang="en-GB"/>
            <a:t>Something like Universal Abstract tree might help </a:t>
          </a:r>
          <a:endParaRPr lang="en-US"/>
        </a:p>
      </dgm:t>
    </dgm:pt>
    <dgm:pt modelId="{7A31204F-1621-47B3-B47B-C9E4FE332C5A}" type="parTrans" cxnId="{831BAD28-D30A-4544-9472-3CEC541722B1}">
      <dgm:prSet/>
      <dgm:spPr/>
      <dgm:t>
        <a:bodyPr/>
        <a:lstStyle/>
        <a:p>
          <a:endParaRPr lang="en-US"/>
        </a:p>
      </dgm:t>
    </dgm:pt>
    <dgm:pt modelId="{8455AE06-E17F-47C4-9684-D5767398E0D3}" type="sibTrans" cxnId="{831BAD28-D30A-4544-9472-3CEC541722B1}">
      <dgm:prSet/>
      <dgm:spPr/>
      <dgm:t>
        <a:bodyPr/>
        <a:lstStyle/>
        <a:p>
          <a:endParaRPr lang="en-US"/>
        </a:p>
      </dgm:t>
    </dgm:pt>
    <dgm:pt modelId="{2ADA07D3-CD63-4A31-8C03-DCBC8F76AD22}">
      <dgm:prSet/>
      <dgm:spPr/>
      <dgm:t>
        <a:bodyPr/>
        <a:lstStyle/>
        <a:p>
          <a:r>
            <a:rPr lang="en-GB"/>
            <a:t>Didn’t mention Microsoft’s CodeBleu (very weird!): separate metrics that captures symantics and syntax than just normal Bleu</a:t>
          </a:r>
          <a:endParaRPr lang="en-US"/>
        </a:p>
      </dgm:t>
    </dgm:pt>
    <dgm:pt modelId="{AAE02327-4D50-4FF0-AB0A-EAEA47E09D16}" type="parTrans" cxnId="{042722A8-9C02-4C23-BE5E-D850CF253B41}">
      <dgm:prSet/>
      <dgm:spPr/>
      <dgm:t>
        <a:bodyPr/>
        <a:lstStyle/>
        <a:p>
          <a:endParaRPr lang="en-US"/>
        </a:p>
      </dgm:t>
    </dgm:pt>
    <dgm:pt modelId="{CC1B9C29-7DDA-4245-BF51-3BD8C048213A}" type="sibTrans" cxnId="{042722A8-9C02-4C23-BE5E-D850CF253B41}">
      <dgm:prSet/>
      <dgm:spPr/>
      <dgm:t>
        <a:bodyPr/>
        <a:lstStyle/>
        <a:p>
          <a:endParaRPr lang="en-US"/>
        </a:p>
      </dgm:t>
    </dgm:pt>
    <dgm:pt modelId="{FD41B7CB-5F75-4B22-A5AE-0166ED2405E5}" type="pres">
      <dgm:prSet presAssocID="{606735D6-8316-4E05-A8AE-2C0B3A9427FD}" presName="root" presStyleCnt="0">
        <dgm:presLayoutVars>
          <dgm:dir/>
          <dgm:resizeHandles val="exact"/>
        </dgm:presLayoutVars>
      </dgm:prSet>
      <dgm:spPr/>
    </dgm:pt>
    <dgm:pt modelId="{11703C22-4871-4913-A6CA-601E3C808C0F}" type="pres">
      <dgm:prSet presAssocID="{E1C006D7-6B95-4397-AB21-5EFDEFC55789}" presName="compNode" presStyleCnt="0"/>
      <dgm:spPr/>
    </dgm:pt>
    <dgm:pt modelId="{3203575C-7B76-4E36-9916-92E177A8C417}" type="pres">
      <dgm:prSet presAssocID="{E1C006D7-6B95-4397-AB21-5EFDEFC55789}" presName="bgRect" presStyleLbl="bgShp" presStyleIdx="0" presStyleCnt="5"/>
      <dgm:spPr/>
    </dgm:pt>
    <dgm:pt modelId="{2B106E55-BA80-4DC1-98F4-AC9EBF7B0ECF}" type="pres">
      <dgm:prSet presAssocID="{E1C006D7-6B95-4397-AB21-5EFDEFC55789}"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45F75CB0-2CB4-4110-8942-5945BB36B0A3}" type="pres">
      <dgm:prSet presAssocID="{E1C006D7-6B95-4397-AB21-5EFDEFC55789}" presName="spaceRect" presStyleCnt="0"/>
      <dgm:spPr/>
    </dgm:pt>
    <dgm:pt modelId="{52D50BF1-8DB6-4901-BA4F-3E16411518D3}" type="pres">
      <dgm:prSet presAssocID="{E1C006D7-6B95-4397-AB21-5EFDEFC55789}" presName="parTx" presStyleLbl="revTx" presStyleIdx="0" presStyleCnt="5">
        <dgm:presLayoutVars>
          <dgm:chMax val="0"/>
          <dgm:chPref val="0"/>
        </dgm:presLayoutVars>
      </dgm:prSet>
      <dgm:spPr/>
    </dgm:pt>
    <dgm:pt modelId="{59CE99BF-B098-4823-8DD9-7083073DA866}" type="pres">
      <dgm:prSet presAssocID="{ABF052EC-A2BB-4D1E-87E7-9E0DF20A3DC6}" presName="sibTrans" presStyleCnt="0"/>
      <dgm:spPr/>
    </dgm:pt>
    <dgm:pt modelId="{402E8C36-6709-460A-81AE-4ACFDDB5D225}" type="pres">
      <dgm:prSet presAssocID="{B2F81EF7-1BC2-4D5D-A13F-C86B52985F99}" presName="compNode" presStyleCnt="0"/>
      <dgm:spPr/>
    </dgm:pt>
    <dgm:pt modelId="{84F19D3C-C130-47FD-A891-DFE4925B836E}" type="pres">
      <dgm:prSet presAssocID="{B2F81EF7-1BC2-4D5D-A13F-C86B52985F99}" presName="bgRect" presStyleLbl="bgShp" presStyleIdx="1" presStyleCnt="5"/>
      <dgm:spPr/>
    </dgm:pt>
    <dgm:pt modelId="{B5F77ACC-AD56-4A01-8588-246215F274B2}" type="pres">
      <dgm:prSet presAssocID="{B2F81EF7-1BC2-4D5D-A13F-C86B52985F99}"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3522D934-F098-431F-B3D8-287BCCC6AA8B}" type="pres">
      <dgm:prSet presAssocID="{B2F81EF7-1BC2-4D5D-A13F-C86B52985F99}" presName="spaceRect" presStyleCnt="0"/>
      <dgm:spPr/>
    </dgm:pt>
    <dgm:pt modelId="{28ED7653-0E40-48FB-A09C-1C9AD9C9189C}" type="pres">
      <dgm:prSet presAssocID="{B2F81EF7-1BC2-4D5D-A13F-C86B52985F99}" presName="parTx" presStyleLbl="revTx" presStyleIdx="1" presStyleCnt="5">
        <dgm:presLayoutVars>
          <dgm:chMax val="0"/>
          <dgm:chPref val="0"/>
        </dgm:presLayoutVars>
      </dgm:prSet>
      <dgm:spPr/>
    </dgm:pt>
    <dgm:pt modelId="{9698247B-6917-4D59-91D1-452C14DDE197}" type="pres">
      <dgm:prSet presAssocID="{ABAFC1FA-21DA-4379-8922-D6A75D8A5275}" presName="sibTrans" presStyleCnt="0"/>
      <dgm:spPr/>
    </dgm:pt>
    <dgm:pt modelId="{F0A6FA02-5FFC-45EC-B913-845DB66E4F16}" type="pres">
      <dgm:prSet presAssocID="{DB836023-80EF-4D0F-9723-008B6143A57E}" presName="compNode" presStyleCnt="0"/>
      <dgm:spPr/>
    </dgm:pt>
    <dgm:pt modelId="{2F4C9924-FFA3-4748-93AF-C638B727B55B}" type="pres">
      <dgm:prSet presAssocID="{DB836023-80EF-4D0F-9723-008B6143A57E}" presName="bgRect" presStyleLbl="bgShp" presStyleIdx="2" presStyleCnt="5"/>
      <dgm:spPr/>
    </dgm:pt>
    <dgm:pt modelId="{3661A47C-7718-4A29-B28D-130FE5CF7D15}" type="pres">
      <dgm:prSet presAssocID="{DB836023-80EF-4D0F-9723-008B6143A57E}"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assroom"/>
        </a:ext>
      </dgm:extLst>
    </dgm:pt>
    <dgm:pt modelId="{67CCECBC-F39E-4CC5-BB6A-D04D1EB3CF4F}" type="pres">
      <dgm:prSet presAssocID="{DB836023-80EF-4D0F-9723-008B6143A57E}" presName="spaceRect" presStyleCnt="0"/>
      <dgm:spPr/>
    </dgm:pt>
    <dgm:pt modelId="{EA4851DD-CB5B-41C2-B55B-D0EE8AFB51C7}" type="pres">
      <dgm:prSet presAssocID="{DB836023-80EF-4D0F-9723-008B6143A57E}" presName="parTx" presStyleLbl="revTx" presStyleIdx="2" presStyleCnt="5">
        <dgm:presLayoutVars>
          <dgm:chMax val="0"/>
          <dgm:chPref val="0"/>
        </dgm:presLayoutVars>
      </dgm:prSet>
      <dgm:spPr/>
    </dgm:pt>
    <dgm:pt modelId="{F180BC73-0731-4AB1-A4F7-3014E30DC3C0}" type="pres">
      <dgm:prSet presAssocID="{82526BDA-F578-44B5-BD11-5F93CD262146}" presName="sibTrans" presStyleCnt="0"/>
      <dgm:spPr/>
    </dgm:pt>
    <dgm:pt modelId="{F72B0850-B1CE-4959-A9FD-DD7898643611}" type="pres">
      <dgm:prSet presAssocID="{FAE525F4-C67D-4671-A823-A296AF50C5EB}" presName="compNode" presStyleCnt="0"/>
      <dgm:spPr/>
    </dgm:pt>
    <dgm:pt modelId="{84033822-D294-4E5E-8DD1-5CFC3A8F3606}" type="pres">
      <dgm:prSet presAssocID="{FAE525F4-C67D-4671-A823-A296AF50C5EB}" presName="bgRect" presStyleLbl="bgShp" presStyleIdx="3" presStyleCnt="5"/>
      <dgm:spPr/>
    </dgm:pt>
    <dgm:pt modelId="{1BB906CF-C071-43C4-8833-E269C0694850}" type="pres">
      <dgm:prSet presAssocID="{FAE525F4-C67D-4671-A823-A296AF50C5EB}"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eciduous tree"/>
        </a:ext>
      </dgm:extLst>
    </dgm:pt>
    <dgm:pt modelId="{D8612000-0C21-4834-A279-559DD227F529}" type="pres">
      <dgm:prSet presAssocID="{FAE525F4-C67D-4671-A823-A296AF50C5EB}" presName="spaceRect" presStyleCnt="0"/>
      <dgm:spPr/>
    </dgm:pt>
    <dgm:pt modelId="{CF513E8C-9548-4877-819B-EF30E9A94175}" type="pres">
      <dgm:prSet presAssocID="{FAE525F4-C67D-4671-A823-A296AF50C5EB}" presName="parTx" presStyleLbl="revTx" presStyleIdx="3" presStyleCnt="5">
        <dgm:presLayoutVars>
          <dgm:chMax val="0"/>
          <dgm:chPref val="0"/>
        </dgm:presLayoutVars>
      </dgm:prSet>
      <dgm:spPr/>
    </dgm:pt>
    <dgm:pt modelId="{DAFC0429-5C30-4105-8E8C-D5445635F033}" type="pres">
      <dgm:prSet presAssocID="{8455AE06-E17F-47C4-9684-D5767398E0D3}" presName="sibTrans" presStyleCnt="0"/>
      <dgm:spPr/>
    </dgm:pt>
    <dgm:pt modelId="{E93B8ACD-25F8-45BB-B394-6B3FC32699E6}" type="pres">
      <dgm:prSet presAssocID="{2ADA07D3-CD63-4A31-8C03-DCBC8F76AD22}" presName="compNode" presStyleCnt="0"/>
      <dgm:spPr/>
    </dgm:pt>
    <dgm:pt modelId="{8EA2E928-AC42-4E0F-8600-D6B474C1F3F6}" type="pres">
      <dgm:prSet presAssocID="{2ADA07D3-CD63-4A31-8C03-DCBC8F76AD22}" presName="bgRect" presStyleLbl="bgShp" presStyleIdx="4" presStyleCnt="5"/>
      <dgm:spPr/>
    </dgm:pt>
    <dgm:pt modelId="{BAC2DB8C-81B5-46C6-A16B-113ECF2EAA38}" type="pres">
      <dgm:prSet presAssocID="{2ADA07D3-CD63-4A31-8C03-DCBC8F76AD22}"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Irritant"/>
        </a:ext>
      </dgm:extLst>
    </dgm:pt>
    <dgm:pt modelId="{78ECEB02-FE36-4D91-89E9-1528DB4E1604}" type="pres">
      <dgm:prSet presAssocID="{2ADA07D3-CD63-4A31-8C03-DCBC8F76AD22}" presName="spaceRect" presStyleCnt="0"/>
      <dgm:spPr/>
    </dgm:pt>
    <dgm:pt modelId="{ABB72AF2-B505-4053-BFAA-F07A09A9951D}" type="pres">
      <dgm:prSet presAssocID="{2ADA07D3-CD63-4A31-8C03-DCBC8F76AD22}" presName="parTx" presStyleLbl="revTx" presStyleIdx="4" presStyleCnt="5">
        <dgm:presLayoutVars>
          <dgm:chMax val="0"/>
          <dgm:chPref val="0"/>
        </dgm:presLayoutVars>
      </dgm:prSet>
      <dgm:spPr/>
    </dgm:pt>
  </dgm:ptLst>
  <dgm:cxnLst>
    <dgm:cxn modelId="{831BAD28-D30A-4544-9472-3CEC541722B1}" srcId="{606735D6-8316-4E05-A8AE-2C0B3A9427FD}" destId="{FAE525F4-C67D-4671-A823-A296AF50C5EB}" srcOrd="3" destOrd="0" parTransId="{7A31204F-1621-47B3-B47B-C9E4FE332C5A}" sibTransId="{8455AE06-E17F-47C4-9684-D5767398E0D3}"/>
    <dgm:cxn modelId="{431DA557-CFA2-4C16-9758-D64B334F0226}" srcId="{606735D6-8316-4E05-A8AE-2C0B3A9427FD}" destId="{E1C006D7-6B95-4397-AB21-5EFDEFC55789}" srcOrd="0" destOrd="0" parTransId="{2C649188-FB4D-4DFE-A0C6-45D33A7A73C5}" sibTransId="{ABF052EC-A2BB-4D1E-87E7-9E0DF20A3DC6}"/>
    <dgm:cxn modelId="{968D0390-7325-45B6-A653-A96A1777BBD1}" srcId="{606735D6-8316-4E05-A8AE-2C0B3A9427FD}" destId="{DB836023-80EF-4D0F-9723-008B6143A57E}" srcOrd="2" destOrd="0" parTransId="{67B333FF-C5E1-49E2-8269-4D99F055C562}" sibTransId="{82526BDA-F578-44B5-BD11-5F93CD262146}"/>
    <dgm:cxn modelId="{2B0A7C96-E8F1-4CFF-B541-D1C097479530}" type="presOf" srcId="{2ADA07D3-CD63-4A31-8C03-DCBC8F76AD22}" destId="{ABB72AF2-B505-4053-BFAA-F07A09A9951D}" srcOrd="0" destOrd="0" presId="urn:microsoft.com/office/officeart/2018/2/layout/IconVerticalSolidList"/>
    <dgm:cxn modelId="{042722A8-9C02-4C23-BE5E-D850CF253B41}" srcId="{606735D6-8316-4E05-A8AE-2C0B3A9427FD}" destId="{2ADA07D3-CD63-4A31-8C03-DCBC8F76AD22}" srcOrd="4" destOrd="0" parTransId="{AAE02327-4D50-4FF0-AB0A-EAEA47E09D16}" sibTransId="{CC1B9C29-7DDA-4245-BF51-3BD8C048213A}"/>
    <dgm:cxn modelId="{C283DFBC-229F-4E59-8E5F-88D20681FCF0}" type="presOf" srcId="{FAE525F4-C67D-4671-A823-A296AF50C5EB}" destId="{CF513E8C-9548-4877-819B-EF30E9A94175}" srcOrd="0" destOrd="0" presId="urn:microsoft.com/office/officeart/2018/2/layout/IconVerticalSolidList"/>
    <dgm:cxn modelId="{62F5ADC0-1E5E-46FB-A971-C345CDFA7F96}" srcId="{606735D6-8316-4E05-A8AE-2C0B3A9427FD}" destId="{B2F81EF7-1BC2-4D5D-A13F-C86B52985F99}" srcOrd="1" destOrd="0" parTransId="{FA247D6B-F4C5-40E4-895E-65113E74D459}" sibTransId="{ABAFC1FA-21DA-4379-8922-D6A75D8A5275}"/>
    <dgm:cxn modelId="{768ACCCA-1ECC-4C24-BE72-B9D08D0EC411}" type="presOf" srcId="{DB836023-80EF-4D0F-9723-008B6143A57E}" destId="{EA4851DD-CB5B-41C2-B55B-D0EE8AFB51C7}" srcOrd="0" destOrd="0" presId="urn:microsoft.com/office/officeart/2018/2/layout/IconVerticalSolidList"/>
    <dgm:cxn modelId="{61E1F7DC-07B1-4F26-AB28-0D558AE3FBFA}" type="presOf" srcId="{B2F81EF7-1BC2-4D5D-A13F-C86B52985F99}" destId="{28ED7653-0E40-48FB-A09C-1C9AD9C9189C}" srcOrd="0" destOrd="0" presId="urn:microsoft.com/office/officeart/2018/2/layout/IconVerticalSolidList"/>
    <dgm:cxn modelId="{42178EDF-FF7F-4129-B2DE-783C63A5925A}" type="presOf" srcId="{606735D6-8316-4E05-A8AE-2C0B3A9427FD}" destId="{FD41B7CB-5F75-4B22-A5AE-0166ED2405E5}" srcOrd="0" destOrd="0" presId="urn:microsoft.com/office/officeart/2018/2/layout/IconVerticalSolidList"/>
    <dgm:cxn modelId="{F489D4F9-7AAB-41A1-941D-4B105C28464C}" type="presOf" srcId="{E1C006D7-6B95-4397-AB21-5EFDEFC55789}" destId="{52D50BF1-8DB6-4901-BA4F-3E16411518D3}" srcOrd="0" destOrd="0" presId="urn:microsoft.com/office/officeart/2018/2/layout/IconVerticalSolidList"/>
    <dgm:cxn modelId="{C2D8EE78-2009-4376-8E40-13D910080A69}" type="presParOf" srcId="{FD41B7CB-5F75-4B22-A5AE-0166ED2405E5}" destId="{11703C22-4871-4913-A6CA-601E3C808C0F}" srcOrd="0" destOrd="0" presId="urn:microsoft.com/office/officeart/2018/2/layout/IconVerticalSolidList"/>
    <dgm:cxn modelId="{79CB03AD-3E25-4AA4-85C9-BEC070E57DF2}" type="presParOf" srcId="{11703C22-4871-4913-A6CA-601E3C808C0F}" destId="{3203575C-7B76-4E36-9916-92E177A8C417}" srcOrd="0" destOrd="0" presId="urn:microsoft.com/office/officeart/2018/2/layout/IconVerticalSolidList"/>
    <dgm:cxn modelId="{DA0544F3-390E-4BC0-860B-B19416F7022D}" type="presParOf" srcId="{11703C22-4871-4913-A6CA-601E3C808C0F}" destId="{2B106E55-BA80-4DC1-98F4-AC9EBF7B0ECF}" srcOrd="1" destOrd="0" presId="urn:microsoft.com/office/officeart/2018/2/layout/IconVerticalSolidList"/>
    <dgm:cxn modelId="{7151CC71-2B06-45F4-932F-D6FC08F0E613}" type="presParOf" srcId="{11703C22-4871-4913-A6CA-601E3C808C0F}" destId="{45F75CB0-2CB4-4110-8942-5945BB36B0A3}" srcOrd="2" destOrd="0" presId="urn:microsoft.com/office/officeart/2018/2/layout/IconVerticalSolidList"/>
    <dgm:cxn modelId="{C3D28E8A-FEDF-4FAE-9705-65A4A215E3BB}" type="presParOf" srcId="{11703C22-4871-4913-A6CA-601E3C808C0F}" destId="{52D50BF1-8DB6-4901-BA4F-3E16411518D3}" srcOrd="3" destOrd="0" presId="urn:microsoft.com/office/officeart/2018/2/layout/IconVerticalSolidList"/>
    <dgm:cxn modelId="{F214A5DC-8EA1-42FE-A0BC-A4C23BA2BEF4}" type="presParOf" srcId="{FD41B7CB-5F75-4B22-A5AE-0166ED2405E5}" destId="{59CE99BF-B098-4823-8DD9-7083073DA866}" srcOrd="1" destOrd="0" presId="urn:microsoft.com/office/officeart/2018/2/layout/IconVerticalSolidList"/>
    <dgm:cxn modelId="{EF215BCA-6BD2-4F4C-83FE-F78BE593FDCD}" type="presParOf" srcId="{FD41B7CB-5F75-4B22-A5AE-0166ED2405E5}" destId="{402E8C36-6709-460A-81AE-4ACFDDB5D225}" srcOrd="2" destOrd="0" presId="urn:microsoft.com/office/officeart/2018/2/layout/IconVerticalSolidList"/>
    <dgm:cxn modelId="{6E7E72FD-D058-4DB2-B47C-A7759A9DF026}" type="presParOf" srcId="{402E8C36-6709-460A-81AE-4ACFDDB5D225}" destId="{84F19D3C-C130-47FD-A891-DFE4925B836E}" srcOrd="0" destOrd="0" presId="urn:microsoft.com/office/officeart/2018/2/layout/IconVerticalSolidList"/>
    <dgm:cxn modelId="{33E62295-7786-4EAF-AFE0-A2E78F490176}" type="presParOf" srcId="{402E8C36-6709-460A-81AE-4ACFDDB5D225}" destId="{B5F77ACC-AD56-4A01-8588-246215F274B2}" srcOrd="1" destOrd="0" presId="urn:microsoft.com/office/officeart/2018/2/layout/IconVerticalSolidList"/>
    <dgm:cxn modelId="{980A630E-42AF-41AA-872F-2F315BA4C7EC}" type="presParOf" srcId="{402E8C36-6709-460A-81AE-4ACFDDB5D225}" destId="{3522D934-F098-431F-B3D8-287BCCC6AA8B}" srcOrd="2" destOrd="0" presId="urn:microsoft.com/office/officeart/2018/2/layout/IconVerticalSolidList"/>
    <dgm:cxn modelId="{E0113817-3774-41D2-947A-9B9052768B97}" type="presParOf" srcId="{402E8C36-6709-460A-81AE-4ACFDDB5D225}" destId="{28ED7653-0E40-48FB-A09C-1C9AD9C9189C}" srcOrd="3" destOrd="0" presId="urn:microsoft.com/office/officeart/2018/2/layout/IconVerticalSolidList"/>
    <dgm:cxn modelId="{4D7A36F3-2484-44F4-8AD9-5C6327ACB8CC}" type="presParOf" srcId="{FD41B7CB-5F75-4B22-A5AE-0166ED2405E5}" destId="{9698247B-6917-4D59-91D1-452C14DDE197}" srcOrd="3" destOrd="0" presId="urn:microsoft.com/office/officeart/2018/2/layout/IconVerticalSolidList"/>
    <dgm:cxn modelId="{E91F0D29-EA81-49CB-A68A-791D6D43076C}" type="presParOf" srcId="{FD41B7CB-5F75-4B22-A5AE-0166ED2405E5}" destId="{F0A6FA02-5FFC-45EC-B913-845DB66E4F16}" srcOrd="4" destOrd="0" presId="urn:microsoft.com/office/officeart/2018/2/layout/IconVerticalSolidList"/>
    <dgm:cxn modelId="{C7B40F3F-C328-42F5-AEA2-4CA02312420A}" type="presParOf" srcId="{F0A6FA02-5FFC-45EC-B913-845DB66E4F16}" destId="{2F4C9924-FFA3-4748-93AF-C638B727B55B}" srcOrd="0" destOrd="0" presId="urn:microsoft.com/office/officeart/2018/2/layout/IconVerticalSolidList"/>
    <dgm:cxn modelId="{02E38420-D968-44F8-93A5-1DCB2E75800A}" type="presParOf" srcId="{F0A6FA02-5FFC-45EC-B913-845DB66E4F16}" destId="{3661A47C-7718-4A29-B28D-130FE5CF7D15}" srcOrd="1" destOrd="0" presId="urn:microsoft.com/office/officeart/2018/2/layout/IconVerticalSolidList"/>
    <dgm:cxn modelId="{6F954A84-8C68-4C8C-83BD-10C9DAF7D3A9}" type="presParOf" srcId="{F0A6FA02-5FFC-45EC-B913-845DB66E4F16}" destId="{67CCECBC-F39E-4CC5-BB6A-D04D1EB3CF4F}" srcOrd="2" destOrd="0" presId="urn:microsoft.com/office/officeart/2018/2/layout/IconVerticalSolidList"/>
    <dgm:cxn modelId="{84D5E76F-20FB-4AEB-A16D-FE814A3AD4F1}" type="presParOf" srcId="{F0A6FA02-5FFC-45EC-B913-845DB66E4F16}" destId="{EA4851DD-CB5B-41C2-B55B-D0EE8AFB51C7}" srcOrd="3" destOrd="0" presId="urn:microsoft.com/office/officeart/2018/2/layout/IconVerticalSolidList"/>
    <dgm:cxn modelId="{10C6F867-FE09-4AE2-8D6E-7A48590DB018}" type="presParOf" srcId="{FD41B7CB-5F75-4B22-A5AE-0166ED2405E5}" destId="{F180BC73-0731-4AB1-A4F7-3014E30DC3C0}" srcOrd="5" destOrd="0" presId="urn:microsoft.com/office/officeart/2018/2/layout/IconVerticalSolidList"/>
    <dgm:cxn modelId="{37C47900-113B-4EB7-AD54-61EA111E5007}" type="presParOf" srcId="{FD41B7CB-5F75-4B22-A5AE-0166ED2405E5}" destId="{F72B0850-B1CE-4959-A9FD-DD7898643611}" srcOrd="6" destOrd="0" presId="urn:microsoft.com/office/officeart/2018/2/layout/IconVerticalSolidList"/>
    <dgm:cxn modelId="{4794B178-A417-4EBE-9589-11D5401508F6}" type="presParOf" srcId="{F72B0850-B1CE-4959-A9FD-DD7898643611}" destId="{84033822-D294-4E5E-8DD1-5CFC3A8F3606}" srcOrd="0" destOrd="0" presId="urn:microsoft.com/office/officeart/2018/2/layout/IconVerticalSolidList"/>
    <dgm:cxn modelId="{E6528431-1C69-462C-B63A-D597F329728F}" type="presParOf" srcId="{F72B0850-B1CE-4959-A9FD-DD7898643611}" destId="{1BB906CF-C071-43C4-8833-E269C0694850}" srcOrd="1" destOrd="0" presId="urn:microsoft.com/office/officeart/2018/2/layout/IconVerticalSolidList"/>
    <dgm:cxn modelId="{E4F901D2-0A0B-45C7-9091-9213211A7C40}" type="presParOf" srcId="{F72B0850-B1CE-4959-A9FD-DD7898643611}" destId="{D8612000-0C21-4834-A279-559DD227F529}" srcOrd="2" destOrd="0" presId="urn:microsoft.com/office/officeart/2018/2/layout/IconVerticalSolidList"/>
    <dgm:cxn modelId="{DEDA56B3-07D1-468B-BC09-9BE05683335E}" type="presParOf" srcId="{F72B0850-B1CE-4959-A9FD-DD7898643611}" destId="{CF513E8C-9548-4877-819B-EF30E9A94175}" srcOrd="3" destOrd="0" presId="urn:microsoft.com/office/officeart/2018/2/layout/IconVerticalSolidList"/>
    <dgm:cxn modelId="{CE057ABB-8C71-4046-AF90-02825EB089CF}" type="presParOf" srcId="{FD41B7CB-5F75-4B22-A5AE-0166ED2405E5}" destId="{DAFC0429-5C30-4105-8E8C-D5445635F033}" srcOrd="7" destOrd="0" presId="urn:microsoft.com/office/officeart/2018/2/layout/IconVerticalSolidList"/>
    <dgm:cxn modelId="{0A656D5D-99F8-4905-A409-91198F9EFD39}" type="presParOf" srcId="{FD41B7CB-5F75-4B22-A5AE-0166ED2405E5}" destId="{E93B8ACD-25F8-45BB-B394-6B3FC32699E6}" srcOrd="8" destOrd="0" presId="urn:microsoft.com/office/officeart/2018/2/layout/IconVerticalSolidList"/>
    <dgm:cxn modelId="{EEDF50AE-F276-4992-AD79-7180CF80D121}" type="presParOf" srcId="{E93B8ACD-25F8-45BB-B394-6B3FC32699E6}" destId="{8EA2E928-AC42-4E0F-8600-D6B474C1F3F6}" srcOrd="0" destOrd="0" presId="urn:microsoft.com/office/officeart/2018/2/layout/IconVerticalSolidList"/>
    <dgm:cxn modelId="{E8137ADD-2F8B-4E22-A72E-7C9026AF5522}" type="presParOf" srcId="{E93B8ACD-25F8-45BB-B394-6B3FC32699E6}" destId="{BAC2DB8C-81B5-46C6-A16B-113ECF2EAA38}" srcOrd="1" destOrd="0" presId="urn:microsoft.com/office/officeart/2018/2/layout/IconVerticalSolidList"/>
    <dgm:cxn modelId="{CFF3F4FB-022D-4387-AA05-DEEE44B46D99}" type="presParOf" srcId="{E93B8ACD-25F8-45BB-B394-6B3FC32699E6}" destId="{78ECEB02-FE36-4D91-89E9-1528DB4E1604}" srcOrd="2" destOrd="0" presId="urn:microsoft.com/office/officeart/2018/2/layout/IconVerticalSolidList"/>
    <dgm:cxn modelId="{88177277-6DFE-4EE1-BF91-259E87038AF1}" type="presParOf" srcId="{E93B8ACD-25F8-45BB-B394-6B3FC32699E6}" destId="{ABB72AF2-B505-4053-BFAA-F07A09A9951D}"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03575C-7B76-4E36-9916-92E177A8C417}">
      <dsp:nvSpPr>
        <dsp:cNvPr id="0" name=""/>
        <dsp:cNvSpPr/>
      </dsp:nvSpPr>
      <dsp:spPr>
        <a:xfrm>
          <a:off x="0" y="3399"/>
          <a:ext cx="10515600" cy="724089"/>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B106E55-BA80-4DC1-98F4-AC9EBF7B0ECF}">
      <dsp:nvSpPr>
        <dsp:cNvPr id="0" name=""/>
        <dsp:cNvSpPr/>
      </dsp:nvSpPr>
      <dsp:spPr>
        <a:xfrm>
          <a:off x="219037" y="166319"/>
          <a:ext cx="398249" cy="3982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2D50BF1-8DB6-4901-BA4F-3E16411518D3}">
      <dsp:nvSpPr>
        <dsp:cNvPr id="0" name=""/>
        <dsp:cNvSpPr/>
      </dsp:nvSpPr>
      <dsp:spPr>
        <a:xfrm>
          <a:off x="836323" y="3399"/>
          <a:ext cx="967927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44550">
            <a:lnSpc>
              <a:spcPct val="90000"/>
            </a:lnSpc>
            <a:spcBef>
              <a:spcPct val="0"/>
            </a:spcBef>
            <a:spcAft>
              <a:spcPct val="35000"/>
            </a:spcAft>
            <a:buNone/>
          </a:pPr>
          <a:r>
            <a:rPr lang="en-GB" sz="1900" kern="1200"/>
            <a:t>The pile dataset has only 5GB data but still able to perform really good.</a:t>
          </a:r>
          <a:endParaRPr lang="en-US" sz="1900" kern="1200"/>
        </a:p>
      </dsp:txBody>
      <dsp:txXfrm>
        <a:off x="836323" y="3399"/>
        <a:ext cx="9679276" cy="724089"/>
      </dsp:txXfrm>
    </dsp:sp>
    <dsp:sp modelId="{84F19D3C-C130-47FD-A891-DFE4925B836E}">
      <dsp:nvSpPr>
        <dsp:cNvPr id="0" name=""/>
        <dsp:cNvSpPr/>
      </dsp:nvSpPr>
      <dsp:spPr>
        <a:xfrm>
          <a:off x="0" y="908511"/>
          <a:ext cx="10515600" cy="724089"/>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5F77ACC-AD56-4A01-8588-246215F274B2}">
      <dsp:nvSpPr>
        <dsp:cNvPr id="0" name=""/>
        <dsp:cNvSpPr/>
      </dsp:nvSpPr>
      <dsp:spPr>
        <a:xfrm>
          <a:off x="219037" y="1071431"/>
          <a:ext cx="398249" cy="3982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8ED7653-0E40-48FB-A09C-1C9AD9C9189C}">
      <dsp:nvSpPr>
        <dsp:cNvPr id="0" name=""/>
        <dsp:cNvSpPr/>
      </dsp:nvSpPr>
      <dsp:spPr>
        <a:xfrm>
          <a:off x="836323" y="908511"/>
          <a:ext cx="967927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44550">
            <a:lnSpc>
              <a:spcPct val="90000"/>
            </a:lnSpc>
            <a:spcBef>
              <a:spcPct val="0"/>
            </a:spcBef>
            <a:spcAft>
              <a:spcPct val="35000"/>
            </a:spcAft>
            <a:buNone/>
          </a:pPr>
          <a:r>
            <a:rPr lang="en-GB" sz="1900" kern="1200"/>
            <a:t>Filtering playes out to be a huge role. </a:t>
          </a:r>
          <a:endParaRPr lang="en-US" sz="1900" kern="1200"/>
        </a:p>
      </dsp:txBody>
      <dsp:txXfrm>
        <a:off x="836323" y="908511"/>
        <a:ext cx="9679276" cy="724089"/>
      </dsp:txXfrm>
    </dsp:sp>
    <dsp:sp modelId="{2F4C9924-FFA3-4748-93AF-C638B727B55B}">
      <dsp:nvSpPr>
        <dsp:cNvPr id="0" name=""/>
        <dsp:cNvSpPr/>
      </dsp:nvSpPr>
      <dsp:spPr>
        <a:xfrm>
          <a:off x="0" y="1813624"/>
          <a:ext cx="10515600" cy="724089"/>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661A47C-7718-4A29-B28D-130FE5CF7D15}">
      <dsp:nvSpPr>
        <dsp:cNvPr id="0" name=""/>
        <dsp:cNvSpPr/>
      </dsp:nvSpPr>
      <dsp:spPr>
        <a:xfrm>
          <a:off x="219037" y="1976544"/>
          <a:ext cx="398249" cy="39824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A4851DD-CB5B-41C2-B55B-D0EE8AFB51C7}">
      <dsp:nvSpPr>
        <dsp:cNvPr id="0" name=""/>
        <dsp:cNvSpPr/>
      </dsp:nvSpPr>
      <dsp:spPr>
        <a:xfrm>
          <a:off x="836323" y="1813624"/>
          <a:ext cx="967927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44550">
            <a:lnSpc>
              <a:spcPct val="90000"/>
            </a:lnSpc>
            <a:spcBef>
              <a:spcPct val="0"/>
            </a:spcBef>
            <a:spcAft>
              <a:spcPct val="35000"/>
            </a:spcAft>
            <a:buNone/>
          </a:pPr>
          <a:r>
            <a:rPr lang="en-GB" sz="1900" kern="1200"/>
            <a:t>If by adding multiple languages, Codex performances might improve</a:t>
          </a:r>
          <a:endParaRPr lang="en-US" sz="1900" kern="1200"/>
        </a:p>
      </dsp:txBody>
      <dsp:txXfrm>
        <a:off x="836323" y="1813624"/>
        <a:ext cx="9679276" cy="724089"/>
      </dsp:txXfrm>
    </dsp:sp>
    <dsp:sp modelId="{84033822-D294-4E5E-8DD1-5CFC3A8F3606}">
      <dsp:nvSpPr>
        <dsp:cNvPr id="0" name=""/>
        <dsp:cNvSpPr/>
      </dsp:nvSpPr>
      <dsp:spPr>
        <a:xfrm>
          <a:off x="0" y="2718736"/>
          <a:ext cx="10515600" cy="724089"/>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BB906CF-C071-43C4-8833-E269C0694850}">
      <dsp:nvSpPr>
        <dsp:cNvPr id="0" name=""/>
        <dsp:cNvSpPr/>
      </dsp:nvSpPr>
      <dsp:spPr>
        <a:xfrm>
          <a:off x="219037" y="2881656"/>
          <a:ext cx="398249" cy="39824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513E8C-9548-4877-819B-EF30E9A94175}">
      <dsp:nvSpPr>
        <dsp:cNvPr id="0" name=""/>
        <dsp:cNvSpPr/>
      </dsp:nvSpPr>
      <dsp:spPr>
        <a:xfrm>
          <a:off x="836323" y="2718736"/>
          <a:ext cx="967927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44550">
            <a:lnSpc>
              <a:spcPct val="90000"/>
            </a:lnSpc>
            <a:spcBef>
              <a:spcPct val="0"/>
            </a:spcBef>
            <a:spcAft>
              <a:spcPct val="35000"/>
            </a:spcAft>
            <a:buNone/>
          </a:pPr>
          <a:r>
            <a:rPr lang="en-GB" sz="1900" kern="1200"/>
            <a:t>Something like Universal Abstract tree might help </a:t>
          </a:r>
          <a:endParaRPr lang="en-US" sz="1900" kern="1200"/>
        </a:p>
      </dsp:txBody>
      <dsp:txXfrm>
        <a:off x="836323" y="2718736"/>
        <a:ext cx="9679276" cy="724089"/>
      </dsp:txXfrm>
    </dsp:sp>
    <dsp:sp modelId="{8EA2E928-AC42-4E0F-8600-D6B474C1F3F6}">
      <dsp:nvSpPr>
        <dsp:cNvPr id="0" name=""/>
        <dsp:cNvSpPr/>
      </dsp:nvSpPr>
      <dsp:spPr>
        <a:xfrm>
          <a:off x="0" y="3623848"/>
          <a:ext cx="10515600" cy="724089"/>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AC2DB8C-81B5-46C6-A16B-113ECF2EAA38}">
      <dsp:nvSpPr>
        <dsp:cNvPr id="0" name=""/>
        <dsp:cNvSpPr/>
      </dsp:nvSpPr>
      <dsp:spPr>
        <a:xfrm>
          <a:off x="219037" y="3786768"/>
          <a:ext cx="398249" cy="39824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BB72AF2-B505-4053-BFAA-F07A09A9951D}">
      <dsp:nvSpPr>
        <dsp:cNvPr id="0" name=""/>
        <dsp:cNvSpPr/>
      </dsp:nvSpPr>
      <dsp:spPr>
        <a:xfrm>
          <a:off x="836323" y="3623848"/>
          <a:ext cx="967927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44550">
            <a:lnSpc>
              <a:spcPct val="90000"/>
            </a:lnSpc>
            <a:spcBef>
              <a:spcPct val="0"/>
            </a:spcBef>
            <a:spcAft>
              <a:spcPct val="35000"/>
            </a:spcAft>
            <a:buNone/>
          </a:pPr>
          <a:r>
            <a:rPr lang="en-GB" sz="1900" kern="1200"/>
            <a:t>Didn’t mention Microsoft’s CodeBleu (very weird!): separate metrics that captures symantics and syntax than just normal Bleu</a:t>
          </a:r>
          <a:endParaRPr lang="en-US" sz="1900" kern="1200"/>
        </a:p>
      </dsp:txBody>
      <dsp:txXfrm>
        <a:off x="836323" y="3623848"/>
        <a:ext cx="9679276" cy="72408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gif>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30E101-EE34-FB4D-B4DF-7A6CBCF3B245}" type="datetimeFigureOut">
              <a:rPr lang="en-US" smtClean="0"/>
              <a:t>10/15/21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80CB-484A-0141-99DF-C1B0976626B4}" type="slidenum">
              <a:rPr lang="en-US" smtClean="0"/>
              <a:t>‹#›</a:t>
            </a:fld>
            <a:endParaRPr lang="en-US"/>
          </a:p>
        </p:txBody>
      </p:sp>
    </p:spTree>
    <p:extLst>
      <p:ext uri="{BB962C8B-B14F-4D97-AF65-F5344CB8AC3E}">
        <p14:creationId xmlns:p14="http://schemas.microsoft.com/office/powerpoint/2010/main" val="2590875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arxiv.org/pdf/1901.07291v1.pdf"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github.com/ncoop57/gpt-code-clippy/wiki/Datasets" TargetMode="External"/><Relationship Id="rId2" Type="http://schemas.openxmlformats.org/officeDocument/2006/relationships/slide" Target="../slides/slide25.xml"/><Relationship Id="rId1" Type="http://schemas.openxmlformats.org/officeDocument/2006/relationships/notesMaster" Target="../notesMasters/notesMaster1.xml"/><Relationship Id="rId5" Type="http://schemas.openxmlformats.org/officeDocument/2006/relationships/hyperlink" Target="https://github.com/EleutherAI/gpt-neo" TargetMode="External"/><Relationship Id="rId4" Type="http://schemas.openxmlformats.org/officeDocument/2006/relationships/hyperlink" Target="https://github.com/EleutherAI/gpt-neo/blob/master/configs/gpt3_small_256.json"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github.com/hendrycks/apps" TargetMode="External"/><Relationship Id="rId2" Type="http://schemas.openxmlformats.org/officeDocument/2006/relationships/slide" Target="../slides/slide27.xml"/><Relationship Id="rId1" Type="http://schemas.openxmlformats.org/officeDocument/2006/relationships/notesMaster" Target="../notesMasters/notesMaster1.xml"/><Relationship Id="rId4" Type="http://schemas.openxmlformats.org/officeDocument/2006/relationships/hyperlink" Target="https://github.com/openai/human-eval"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the code of the model is being trained to generate.</a:t>
            </a:r>
          </a:p>
          <a:p>
            <a:r>
              <a:rPr lang="en-US" dirty="0"/>
              <a:t>Focus on the tasks of generating standalone python functions from docstring and evaluate the correctness of the code samples automatically through unit tests. </a:t>
            </a:r>
          </a:p>
          <a:p>
            <a:endParaRPr lang="en-US" dirty="0"/>
          </a:p>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4</a:t>
            </a:fld>
            <a:endParaRPr lang="en-US"/>
          </a:p>
        </p:txBody>
      </p:sp>
    </p:spTree>
    <p:extLst>
      <p:ext uri="{BB962C8B-B14F-4D97-AF65-F5344CB8AC3E}">
        <p14:creationId xmlns:p14="http://schemas.microsoft.com/office/powerpoint/2010/main" val="12205855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Comparing the amount of bias and variance of two estimators of </a:t>
            </a:r>
            <a:r>
              <a:rPr lang="en-US" dirty="0" err="1"/>
              <a:t>pass@k</a:t>
            </a:r>
            <a:r>
              <a:rPr lang="en-US" dirty="0"/>
              <a:t>. While the top expression may look correct, it underestimates the true value by a considerable margin. The unbiased estimator may have a slightly higher variance initially but allows for a fair comparison across different numbers of samples</a:t>
            </a:r>
          </a:p>
        </p:txBody>
      </p:sp>
      <p:sp>
        <p:nvSpPr>
          <p:cNvPr id="4" name="Slide Number Placeholder 3"/>
          <p:cNvSpPr>
            <a:spLocks noGrp="1"/>
          </p:cNvSpPr>
          <p:nvPr>
            <p:ph type="sldNum" sz="quarter" idx="5"/>
          </p:nvPr>
        </p:nvSpPr>
        <p:spPr/>
        <p:txBody>
          <a:bodyPr/>
          <a:lstStyle/>
          <a:p>
            <a:fld id="{11F880CB-484A-0141-99DF-C1B0976626B4}" type="slidenum">
              <a:rPr lang="en-US" smtClean="0"/>
              <a:t>14</a:t>
            </a:fld>
            <a:endParaRPr lang="en-US"/>
          </a:p>
        </p:txBody>
      </p:sp>
    </p:spTree>
    <p:extLst>
      <p:ext uri="{BB962C8B-B14F-4D97-AF65-F5344CB8AC3E}">
        <p14:creationId xmlns:p14="http://schemas.microsoft.com/office/powerpoint/2010/main" val="1527564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GPT-J pass@1 is between Codex-85M and Codex300M performance.</a:t>
            </a:r>
          </a:p>
          <a:p>
            <a:endParaRPr lang="en-US" dirty="0"/>
          </a:p>
          <a:p>
            <a:r>
              <a:rPr lang="en-US" dirty="0"/>
              <a:t>Makes sense because Codex is trained on </a:t>
            </a:r>
            <a:r>
              <a:rPr lang="en-US" dirty="0" err="1"/>
              <a:t>pyton</a:t>
            </a:r>
            <a:r>
              <a:rPr lang="en-US" dirty="0"/>
              <a:t> code while </a:t>
            </a:r>
            <a:r>
              <a:rPr lang="en-US" dirty="0" err="1"/>
              <a:t>gpt</a:t>
            </a:r>
            <a:r>
              <a:rPr lang="en-US" dirty="0"/>
              <a:t> neo and j are trained on pile dataset</a:t>
            </a:r>
          </a:p>
          <a:p>
            <a:r>
              <a:rPr lang="en-US" dirty="0"/>
              <a:t>Codex 2.5 has the same parameters as in Neo 2.7 but it has 4 times the performance basically. </a:t>
            </a:r>
          </a:p>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15</a:t>
            </a:fld>
            <a:endParaRPr lang="en-US"/>
          </a:p>
        </p:txBody>
      </p:sp>
    </p:spTree>
    <p:extLst>
      <p:ext uri="{BB962C8B-B14F-4D97-AF65-F5344CB8AC3E}">
        <p14:creationId xmlns:p14="http://schemas.microsoft.com/office/powerpoint/2010/main" val="30583531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GPT-J pass@1 is between Codex-85M and Codex300M performance.</a:t>
            </a:r>
          </a:p>
          <a:p>
            <a:endParaRPr lang="en-US" dirty="0"/>
          </a:p>
          <a:p>
            <a:r>
              <a:rPr lang="en-US" dirty="0"/>
              <a:t>Codex-S = trained on APPS </a:t>
            </a:r>
            <a:r>
              <a:rPr lang="en-US" dirty="0" err="1"/>
              <a:t>datsset</a:t>
            </a:r>
            <a:r>
              <a:rPr lang="en-US" dirty="0"/>
              <a:t> </a:t>
            </a:r>
          </a:p>
          <a:p>
            <a:r>
              <a:rPr lang="en-US" dirty="0"/>
              <a:t>Do it in same domain and it performs better .</a:t>
            </a:r>
          </a:p>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16</a:t>
            </a:fld>
            <a:endParaRPr lang="en-US"/>
          </a:p>
        </p:txBody>
      </p:sp>
    </p:spTree>
    <p:extLst>
      <p:ext uri="{BB962C8B-B14F-4D97-AF65-F5344CB8AC3E}">
        <p14:creationId xmlns:p14="http://schemas.microsoft.com/office/powerpoint/2010/main" val="14540166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have used backtranslation as well</a:t>
            </a:r>
          </a:p>
          <a:p>
            <a:endParaRPr lang="en-US" dirty="0"/>
          </a:p>
          <a:p>
            <a:endParaRPr lang="en-US" dirty="0"/>
          </a:p>
          <a:p>
            <a:r>
              <a:rPr lang="en-US" dirty="0"/>
              <a:t>Mean </a:t>
            </a:r>
            <a:r>
              <a:rPr lang="en-US" dirty="0" err="1"/>
              <a:t>logp</a:t>
            </a:r>
            <a:r>
              <a:rPr lang="en-US" dirty="0"/>
              <a:t> means that the code which has the lowest test loss or test complexity is much better than choosing any random test. </a:t>
            </a:r>
          </a:p>
          <a:p>
            <a:endParaRPr lang="en-US" dirty="0"/>
          </a:p>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17</a:t>
            </a:fld>
            <a:endParaRPr lang="en-US"/>
          </a:p>
        </p:txBody>
      </p:sp>
    </p:spTree>
    <p:extLst>
      <p:ext uri="{BB962C8B-B14F-4D97-AF65-F5344CB8AC3E}">
        <p14:creationId xmlns:p14="http://schemas.microsoft.com/office/powerpoint/2010/main" val="3944741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have used backtranslation as well</a:t>
            </a:r>
          </a:p>
          <a:p>
            <a:endParaRPr lang="en-US" dirty="0"/>
          </a:p>
          <a:p>
            <a:endParaRPr lang="en-US" dirty="0"/>
          </a:p>
          <a:p>
            <a:r>
              <a:rPr lang="en-US" dirty="0"/>
              <a:t>Mean </a:t>
            </a:r>
            <a:r>
              <a:rPr lang="en-US" dirty="0" err="1"/>
              <a:t>logp</a:t>
            </a:r>
            <a:r>
              <a:rPr lang="en-US" dirty="0"/>
              <a:t> means that the code which has the lowest test loss or test complexity is much better than choosing any random test. </a:t>
            </a:r>
          </a:p>
          <a:p>
            <a:endParaRPr lang="en-US" dirty="0"/>
          </a:p>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18</a:t>
            </a:fld>
            <a:endParaRPr lang="en-US"/>
          </a:p>
        </p:txBody>
      </p:sp>
    </p:spTree>
    <p:extLst>
      <p:ext uri="{BB962C8B-B14F-4D97-AF65-F5344CB8AC3E}">
        <p14:creationId xmlns:p14="http://schemas.microsoft.com/office/powerpoint/2010/main" val="9925905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Since an incorrect solution is guaranteed to be functionally inequivalent to the reference solution, we conclude that improvements in BLEU score may not indicate improved rates of functional correctness in practice.</a:t>
            </a:r>
          </a:p>
          <a:p>
            <a:endParaRPr lang="en-US" sz="1200" dirty="0"/>
          </a:p>
          <a:p>
            <a:r>
              <a:rPr lang="en-US" sz="1200" dirty="0"/>
              <a:t>Note that the distributions are not cleanly separable, suggesting that optimizing for BLEU score is not equivalent to optimizing for functional correctness</a:t>
            </a:r>
          </a:p>
          <a:p>
            <a:endParaRPr lang="en-US" sz="1200" dirty="0"/>
          </a:p>
          <a:p>
            <a:pPr fontAlgn="base"/>
            <a:r>
              <a:rPr lang="en-US" sz="1200" b="0" kern="1200" dirty="0">
                <a:solidFill>
                  <a:schemeClr val="tx1"/>
                </a:solidFill>
                <a:effectLst/>
                <a:latin typeface="+mn-lt"/>
                <a:ea typeface="+mn-ea"/>
                <a:cs typeface="+mn-cs"/>
              </a:rPr>
              <a:t>The Bilingual Evaluation Understudy Score, or BLEU for short, is a metric for evaluating a generated sentence to a reference sentence.</a:t>
            </a:r>
          </a:p>
          <a:p>
            <a:pPr fontAlgn="base"/>
            <a:r>
              <a:rPr lang="en-US" sz="1200" b="0" kern="1200" dirty="0">
                <a:solidFill>
                  <a:schemeClr val="tx1"/>
                </a:solidFill>
                <a:effectLst/>
                <a:latin typeface="+mn-lt"/>
                <a:ea typeface="+mn-ea"/>
                <a:cs typeface="+mn-cs"/>
              </a:rPr>
              <a:t>A perfect match results in a score of 1.0, whereas a perfect mismatch results in a score of 0.0.</a:t>
            </a:r>
          </a:p>
          <a:p>
            <a:pPr fontAlgn="base"/>
            <a:r>
              <a:rPr lang="en-US" sz="1200" b="0" kern="1200" dirty="0">
                <a:solidFill>
                  <a:schemeClr val="tx1"/>
                </a:solidFill>
                <a:effectLst/>
                <a:latin typeface="+mn-lt"/>
                <a:ea typeface="+mn-ea"/>
                <a:cs typeface="+mn-cs"/>
              </a:rPr>
              <a:t>The score was developed for evaluating the predictions made by automatic machine translation systems. It is not perfect, but does offer 5 compelling benefits:</a:t>
            </a:r>
          </a:p>
          <a:p>
            <a:pPr fontAlgn="base"/>
            <a:r>
              <a:rPr lang="en-US" sz="1200" b="0" i="0" kern="1200" dirty="0">
                <a:solidFill>
                  <a:schemeClr val="tx1"/>
                </a:solidFill>
                <a:effectLst/>
                <a:latin typeface="+mn-lt"/>
                <a:ea typeface="+mn-ea"/>
                <a:cs typeface="+mn-cs"/>
              </a:rPr>
              <a:t>It is quick and inexpensive to calculate.</a:t>
            </a:r>
          </a:p>
          <a:p>
            <a:pPr fontAlgn="base"/>
            <a:r>
              <a:rPr lang="en-US" sz="1200" b="0" i="0" kern="1200" dirty="0">
                <a:solidFill>
                  <a:schemeClr val="tx1"/>
                </a:solidFill>
                <a:effectLst/>
                <a:latin typeface="+mn-lt"/>
                <a:ea typeface="+mn-ea"/>
                <a:cs typeface="+mn-cs"/>
              </a:rPr>
              <a:t>It is easy to understand.</a:t>
            </a:r>
          </a:p>
          <a:p>
            <a:pPr fontAlgn="base"/>
            <a:r>
              <a:rPr lang="en-US" sz="1200" b="0" i="0" kern="1200" dirty="0">
                <a:solidFill>
                  <a:schemeClr val="tx1"/>
                </a:solidFill>
                <a:effectLst/>
                <a:latin typeface="+mn-lt"/>
                <a:ea typeface="+mn-ea"/>
                <a:cs typeface="+mn-cs"/>
              </a:rPr>
              <a:t>It is language independent.</a:t>
            </a:r>
          </a:p>
          <a:p>
            <a:pPr fontAlgn="base"/>
            <a:r>
              <a:rPr lang="en-US" sz="1200" b="0" i="0" kern="1200" dirty="0">
                <a:solidFill>
                  <a:schemeClr val="tx1"/>
                </a:solidFill>
                <a:effectLst/>
                <a:latin typeface="+mn-lt"/>
                <a:ea typeface="+mn-ea"/>
                <a:cs typeface="+mn-cs"/>
              </a:rPr>
              <a:t>It correlates highly with human evaluation.</a:t>
            </a:r>
          </a:p>
          <a:p>
            <a:pPr fontAlgn="base"/>
            <a:r>
              <a:rPr lang="en-US" sz="1200" b="0" i="0" kern="1200" dirty="0">
                <a:solidFill>
                  <a:schemeClr val="tx1"/>
                </a:solidFill>
                <a:effectLst/>
                <a:latin typeface="+mn-lt"/>
                <a:ea typeface="+mn-ea"/>
                <a:cs typeface="+mn-cs"/>
              </a:rPr>
              <a:t>It has been widely adopted.</a:t>
            </a:r>
          </a:p>
          <a:p>
            <a:endParaRPr lang="en-US" dirty="0"/>
          </a:p>
          <a:p>
            <a:r>
              <a:rPr lang="en-US" dirty="0"/>
              <a:t>https://</a:t>
            </a:r>
            <a:r>
              <a:rPr lang="en-US" dirty="0" err="1"/>
              <a:t>machinelearningmastery.com</a:t>
            </a:r>
            <a:r>
              <a:rPr lang="en-US" dirty="0"/>
              <a:t>/calculate-bleu-score-for-text-python/</a:t>
            </a:r>
          </a:p>
        </p:txBody>
      </p:sp>
      <p:sp>
        <p:nvSpPr>
          <p:cNvPr id="4" name="Slide Number Placeholder 3"/>
          <p:cNvSpPr>
            <a:spLocks noGrp="1"/>
          </p:cNvSpPr>
          <p:nvPr>
            <p:ph type="sldNum" sz="quarter" idx="5"/>
          </p:nvPr>
        </p:nvSpPr>
        <p:spPr/>
        <p:txBody>
          <a:bodyPr/>
          <a:lstStyle/>
          <a:p>
            <a:fld id="{11F880CB-484A-0141-99DF-C1B0976626B4}" type="slidenum">
              <a:rPr lang="en-US" smtClean="0"/>
              <a:t>19</a:t>
            </a:fld>
            <a:endParaRPr lang="en-US"/>
          </a:p>
        </p:txBody>
      </p:sp>
    </p:spTree>
    <p:extLst>
      <p:ext uri="{BB962C8B-B14F-4D97-AF65-F5344CB8AC3E}">
        <p14:creationId xmlns:p14="http://schemas.microsoft.com/office/powerpoint/2010/main" val="2636955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we use the </a:t>
            </a:r>
            <a:r>
              <a:rPr lang="en-US" sz="1200" b="0" i="0" u="none" strike="noStrike" kern="1200" dirty="0">
                <a:solidFill>
                  <a:schemeClr val="tx1"/>
                </a:solidFill>
                <a:effectLst/>
                <a:latin typeface="+mn-lt"/>
                <a:ea typeface="+mn-ea"/>
                <a:cs typeface="+mn-cs"/>
                <a:hlinkClick r:id="rId3"/>
              </a:rPr>
              <a:t>Causal Language Modelling</a:t>
            </a:r>
            <a:r>
              <a:rPr lang="en-US" sz="1200" b="0" i="0" kern="1200" dirty="0">
                <a:solidFill>
                  <a:schemeClr val="tx1"/>
                </a:solidFill>
                <a:effectLst/>
                <a:latin typeface="+mn-lt"/>
                <a:ea typeface="+mn-ea"/>
                <a:cs typeface="+mn-cs"/>
              </a:rPr>
              <a:t> objective to train the model.</a:t>
            </a:r>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24</a:t>
            </a:fld>
            <a:endParaRPr lang="en-US"/>
          </a:p>
        </p:txBody>
      </p:sp>
    </p:spTree>
    <p:extLst>
      <p:ext uri="{BB962C8B-B14F-4D97-AF65-F5344CB8AC3E}">
        <p14:creationId xmlns:p14="http://schemas.microsoft.com/office/powerpoint/2010/main" val="131181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Please visit our </a:t>
            </a:r>
            <a:r>
              <a:rPr lang="en-US" sz="1200" dirty="0">
                <a:hlinkClick r:id="rId3"/>
              </a:rPr>
              <a:t>datasets page</a:t>
            </a:r>
            <a:r>
              <a:rPr lang="en-US" sz="1200" dirty="0"/>
              <a:t> for more information regarding them. We used the hyperparameters discussed in the </a:t>
            </a:r>
            <a:r>
              <a:rPr lang="en-US" sz="1200" dirty="0">
                <a:hlinkClick r:id="rId4"/>
              </a:rPr>
              <a:t>GPT-3 small</a:t>
            </a:r>
            <a:r>
              <a:rPr lang="en-US" sz="1200" dirty="0"/>
              <a:t> configuration from </a:t>
            </a:r>
            <a:r>
              <a:rPr lang="en-US" sz="1200" dirty="0" err="1"/>
              <a:t>EleutherAI's</a:t>
            </a:r>
            <a:r>
              <a:rPr lang="en-US" sz="1200" dirty="0"/>
              <a:t> </a:t>
            </a:r>
            <a:r>
              <a:rPr lang="en-US" sz="1200" dirty="0">
                <a:hlinkClick r:id="rId5"/>
              </a:rPr>
              <a:t>GPT-Neo</a:t>
            </a:r>
            <a:r>
              <a:rPr lang="en-US" sz="1200" dirty="0"/>
              <a:t> model. </a:t>
            </a:r>
          </a:p>
          <a:p>
            <a:r>
              <a:rPr lang="en-US" dirty="0"/>
              <a:t>Our causal language modeling (CLM) task consists of a Transformer language model trained to model the probability of a word given the previous words in a sentence P(</a:t>
            </a:r>
            <a:r>
              <a:rPr lang="en-US" dirty="0" err="1"/>
              <a:t>wt</a:t>
            </a:r>
            <a:r>
              <a:rPr lang="en-US" dirty="0"/>
              <a:t> |w1, . . . , wt−1, </a:t>
            </a:r>
            <a:r>
              <a:rPr lang="el-GR" dirty="0"/>
              <a:t>θ). </a:t>
            </a:r>
            <a:r>
              <a:rPr lang="en-US" dirty="0"/>
              <a:t>While recurrent neural networks obtain state-</a:t>
            </a:r>
            <a:r>
              <a:rPr lang="en-US" dirty="0" err="1"/>
              <a:t>ofthe</a:t>
            </a:r>
            <a:r>
              <a:rPr lang="en-US" dirty="0"/>
              <a:t>-art performance on language modeling benchmarks (</a:t>
            </a:r>
            <a:r>
              <a:rPr lang="en-US" dirty="0" err="1"/>
              <a:t>Mikolov</a:t>
            </a:r>
            <a:r>
              <a:rPr lang="en-US" dirty="0"/>
              <a:t> et al., 2010; </a:t>
            </a:r>
            <a:r>
              <a:rPr lang="en-US" dirty="0" err="1"/>
              <a:t>Jozefowicz</a:t>
            </a:r>
            <a:r>
              <a:rPr lang="en-US" dirty="0"/>
              <a:t> et al., 2016), Transformer models are also very competitive (Dai et al., 2019). In the case of LSTM language models, backpropagation through time (</a:t>
            </a:r>
            <a:r>
              <a:rPr lang="en-US" dirty="0" err="1"/>
              <a:t>Werbos</a:t>
            </a:r>
            <a:r>
              <a:rPr lang="en-US" dirty="0"/>
              <a:t>, 1990) (BPTT) is performed by providing the LSTM with the last hidden state of the previous iteration. In the case of Transformers, previous hidden states can be passed to the current batch (Al-</a:t>
            </a:r>
            <a:r>
              <a:rPr lang="en-US" dirty="0" err="1"/>
              <a:t>Rfou</a:t>
            </a:r>
            <a:r>
              <a:rPr lang="en-US" dirty="0"/>
              <a:t> et al., 2018) to provide context to the first words in the batch. However, this technique does not scale to the cross-lingual setting, so we just leave the first words in each batch without context for simplicity</a:t>
            </a:r>
          </a:p>
          <a:p>
            <a:endParaRPr lang="en-US" dirty="0"/>
          </a:p>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25</a:t>
            </a:fld>
            <a:endParaRPr lang="en-US"/>
          </a:p>
        </p:txBody>
      </p:sp>
    </p:spTree>
    <p:extLst>
      <p:ext uri="{BB962C8B-B14F-4D97-AF65-F5344CB8AC3E}">
        <p14:creationId xmlns:p14="http://schemas.microsoft.com/office/powerpoint/2010/main" val="42502968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26</a:t>
            </a:fld>
            <a:endParaRPr lang="en-US"/>
          </a:p>
        </p:txBody>
      </p:sp>
    </p:spTree>
    <p:extLst>
      <p:ext uri="{BB962C8B-B14F-4D97-AF65-F5344CB8AC3E}">
        <p14:creationId xmlns:p14="http://schemas.microsoft.com/office/powerpoint/2010/main" val="34587332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200" b="0" i="0" u="none" strike="noStrike" cap="none" normalizeH="0" baseline="0" dirty="0">
                <a:ln>
                  <a:noFill/>
                </a:ln>
                <a:effectLst/>
              </a:rPr>
              <a:t>The models are also evaluated on the </a:t>
            </a:r>
            <a:r>
              <a:rPr kumimoji="0" lang="en-US" altLang="en-US" sz="1200" b="0" i="0" u="none" strike="noStrike" cap="none" normalizeH="0" baseline="0" dirty="0">
                <a:ln>
                  <a:noFill/>
                </a:ln>
                <a:effectLst/>
                <a:hlinkClick r:id="rId3"/>
              </a:rPr>
              <a:t>APPS</a:t>
            </a:r>
            <a:r>
              <a:rPr kumimoji="0" lang="en-US" altLang="en-US" sz="1200" b="0" i="0" u="none" strike="noStrike" cap="none" normalizeH="0" baseline="0" dirty="0">
                <a:ln>
                  <a:noFill/>
                </a:ln>
                <a:effectLst/>
              </a:rPr>
              <a:t> and </a:t>
            </a:r>
            <a:r>
              <a:rPr kumimoji="0" lang="en-US" altLang="en-US" sz="1200" b="0" i="0" u="none" strike="noStrike" cap="none" normalizeH="0" baseline="0" dirty="0">
                <a:ln>
                  <a:noFill/>
                </a:ln>
                <a:effectLst/>
                <a:hlinkClick r:id="rId4"/>
              </a:rPr>
              <a:t>HumanEval</a:t>
            </a:r>
            <a:r>
              <a:rPr kumimoji="0" lang="en-US" altLang="en-US" sz="1200" b="0" i="0" u="none" strike="noStrike" cap="none" normalizeH="0" baseline="0" dirty="0">
                <a:ln>
                  <a:noFill/>
                </a:ln>
                <a:effectLst/>
              </a:rPr>
              <a:t> datasets</a:t>
            </a:r>
          </a:p>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27</a:t>
            </a:fld>
            <a:endParaRPr lang="en-US"/>
          </a:p>
        </p:txBody>
      </p:sp>
    </p:spTree>
    <p:extLst>
      <p:ext uri="{BB962C8B-B14F-4D97-AF65-F5344CB8AC3E}">
        <p14:creationId xmlns:p14="http://schemas.microsoft.com/office/powerpoint/2010/main" val="1614035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GPT-3 are mostly trained on </a:t>
            </a:r>
          </a:p>
        </p:txBody>
      </p:sp>
      <p:sp>
        <p:nvSpPr>
          <p:cNvPr id="4" name="Slide Number Placeholder 3"/>
          <p:cNvSpPr>
            <a:spLocks noGrp="1"/>
          </p:cNvSpPr>
          <p:nvPr>
            <p:ph type="sldNum" sz="quarter" idx="5"/>
          </p:nvPr>
        </p:nvSpPr>
        <p:spPr/>
        <p:txBody>
          <a:bodyPr/>
          <a:lstStyle/>
          <a:p>
            <a:fld id="{11F880CB-484A-0141-99DF-C1B0976626B4}" type="slidenum">
              <a:rPr lang="en-US" smtClean="0"/>
              <a:t>5</a:t>
            </a:fld>
            <a:endParaRPr lang="en-US"/>
          </a:p>
        </p:txBody>
      </p:sp>
    </p:spTree>
    <p:extLst>
      <p:ext uri="{BB962C8B-B14F-4D97-AF65-F5344CB8AC3E}">
        <p14:creationId xmlns:p14="http://schemas.microsoft.com/office/powerpoint/2010/main" val="18698151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28</a:t>
            </a:fld>
            <a:endParaRPr lang="en-US"/>
          </a:p>
        </p:txBody>
      </p:sp>
    </p:spTree>
    <p:extLst>
      <p:ext uri="{BB962C8B-B14F-4D97-AF65-F5344CB8AC3E}">
        <p14:creationId xmlns:p14="http://schemas.microsoft.com/office/powerpoint/2010/main" val="36022751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e896af25c5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e896af25c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Having syntactical sharing may help, like </a:t>
            </a:r>
            <a:r>
              <a:rPr lang="en-US" dirty="0" err="1"/>
              <a:t>javascript</a:t>
            </a:r>
            <a:r>
              <a:rPr lang="en-US" dirty="0"/>
              <a:t> or C# but cant think of any which resembles with python </a:t>
            </a:r>
          </a:p>
          <a:p>
            <a:r>
              <a:rPr lang="en-US" dirty="0"/>
              <a:t>They did some specific filtering  </a:t>
            </a:r>
          </a:p>
          <a:p>
            <a:r>
              <a:rPr lang="en-US" dirty="0"/>
              <a:t>People from MS were not even mentioned or co author from here. </a:t>
            </a:r>
          </a:p>
        </p:txBody>
      </p:sp>
      <p:sp>
        <p:nvSpPr>
          <p:cNvPr id="4" name="Slide Number Placeholder 3"/>
          <p:cNvSpPr>
            <a:spLocks noGrp="1"/>
          </p:cNvSpPr>
          <p:nvPr>
            <p:ph type="sldNum" sz="quarter" idx="5"/>
          </p:nvPr>
        </p:nvSpPr>
        <p:spPr/>
        <p:txBody>
          <a:bodyPr/>
          <a:lstStyle/>
          <a:p>
            <a:fld id="{11F880CB-484A-0141-99DF-C1B0976626B4}" type="slidenum">
              <a:rPr lang="en-US" smtClean="0"/>
              <a:t>30</a:t>
            </a:fld>
            <a:endParaRPr lang="en-US"/>
          </a:p>
        </p:txBody>
      </p:sp>
    </p:spTree>
    <p:extLst>
      <p:ext uri="{BB962C8B-B14F-4D97-AF65-F5344CB8AC3E}">
        <p14:creationId xmlns:p14="http://schemas.microsoft.com/office/powerpoint/2010/main" val="33774954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31</a:t>
            </a:fld>
            <a:endParaRPr lang="en-US"/>
          </a:p>
        </p:txBody>
      </p:sp>
    </p:spTree>
    <p:extLst>
      <p:ext uri="{BB962C8B-B14F-4D97-AF65-F5344CB8AC3E}">
        <p14:creationId xmlns:p14="http://schemas.microsoft.com/office/powerpoint/2010/main" val="18621342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6</a:t>
            </a:fld>
            <a:endParaRPr lang="en-US"/>
          </a:p>
        </p:txBody>
      </p:sp>
    </p:spTree>
    <p:extLst>
      <p:ext uri="{BB962C8B-B14F-4D97-AF65-F5344CB8AC3E}">
        <p14:creationId xmlns:p14="http://schemas.microsoft.com/office/powerpoint/2010/main" val="2244596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Codex is evaluated on natural language prompts, they hypothesized that it would be beneficial to fine-tune from the GPT-3 (Brown et al., 2020) model family, which already contains strong natural language representations. Surprisingly, they did not observe improvements when starting from a pre-trained language model, possibly because the finetuning dataset is so large. Nevertheless, models fine-tuned from GPT converge more quickly, so they apply this strategy for all subsequent experiments.</a:t>
            </a:r>
          </a:p>
          <a:p>
            <a:endParaRPr lang="en-US" dirty="0"/>
          </a:p>
          <a:p>
            <a:r>
              <a:rPr lang="en-US" dirty="0"/>
              <a:t>same learning rate as the corresponding GPT model, with a 175 step linear warmup and cosine learning rate decay</a:t>
            </a:r>
          </a:p>
        </p:txBody>
      </p:sp>
      <p:sp>
        <p:nvSpPr>
          <p:cNvPr id="4" name="Slide Number Placeholder 3"/>
          <p:cNvSpPr>
            <a:spLocks noGrp="1"/>
          </p:cNvSpPr>
          <p:nvPr>
            <p:ph type="sldNum" sz="quarter" idx="5"/>
          </p:nvPr>
        </p:nvSpPr>
        <p:spPr/>
        <p:txBody>
          <a:bodyPr/>
          <a:lstStyle/>
          <a:p>
            <a:fld id="{11F880CB-484A-0141-99DF-C1B0976626B4}" type="slidenum">
              <a:rPr lang="en-US" smtClean="0"/>
              <a:t>7</a:t>
            </a:fld>
            <a:endParaRPr lang="en-US"/>
          </a:p>
        </p:txBody>
      </p:sp>
    </p:spTree>
    <p:extLst>
      <p:ext uri="{BB962C8B-B14F-4D97-AF65-F5344CB8AC3E}">
        <p14:creationId xmlns:p14="http://schemas.microsoft.com/office/powerpoint/2010/main" val="3719638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8</a:t>
            </a:fld>
            <a:endParaRPr lang="en-US"/>
          </a:p>
        </p:txBody>
      </p:sp>
    </p:spTree>
    <p:extLst>
      <p:ext uri="{BB962C8B-B14F-4D97-AF65-F5344CB8AC3E}">
        <p14:creationId xmlns:p14="http://schemas.microsoft.com/office/powerpoint/2010/main" val="1655887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evaluate functional correctness on a set of 164 handwritten programming problems, which they call the </a:t>
            </a:r>
            <a:r>
              <a:rPr lang="en-US" dirty="0" err="1"/>
              <a:t>HumanEval</a:t>
            </a:r>
            <a:r>
              <a:rPr lang="en-US" dirty="0"/>
              <a:t> dataset. Each problem includes a function signature, docstring, body, and several unit tests, with an average of 7.7 tests per problem. It is important for these tasks to be hand-written, since our models are trained on a large fraction of GitHub, which already contains solutions to problems from a variety of sources. For example, there are more than ten public repositories containing solutions to </a:t>
            </a:r>
            <a:r>
              <a:rPr lang="en-US" dirty="0" err="1"/>
              <a:t>Codeforces</a:t>
            </a:r>
            <a:r>
              <a:rPr lang="en-US" dirty="0"/>
              <a:t> problems, which make up part of the recently proposed APPS dataset</a:t>
            </a:r>
          </a:p>
        </p:txBody>
      </p:sp>
      <p:sp>
        <p:nvSpPr>
          <p:cNvPr id="4" name="Slide Number Placeholder 3"/>
          <p:cNvSpPr>
            <a:spLocks noGrp="1"/>
          </p:cNvSpPr>
          <p:nvPr>
            <p:ph type="sldNum" sz="quarter" idx="5"/>
          </p:nvPr>
        </p:nvSpPr>
        <p:spPr/>
        <p:txBody>
          <a:bodyPr/>
          <a:lstStyle/>
          <a:p>
            <a:fld id="{11F880CB-484A-0141-99DF-C1B0976626B4}" type="slidenum">
              <a:rPr lang="en-US" smtClean="0"/>
              <a:t>9</a:t>
            </a:fld>
            <a:endParaRPr lang="en-US"/>
          </a:p>
        </p:txBody>
      </p:sp>
    </p:spTree>
    <p:extLst>
      <p:ext uri="{BB962C8B-B14F-4D97-AF65-F5344CB8AC3E}">
        <p14:creationId xmlns:p14="http://schemas.microsoft.com/office/powerpoint/2010/main" val="3761100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hard for the text and </a:t>
            </a:r>
          </a:p>
        </p:txBody>
      </p:sp>
      <p:sp>
        <p:nvSpPr>
          <p:cNvPr id="4" name="Slide Number Placeholder 3"/>
          <p:cNvSpPr>
            <a:spLocks noGrp="1"/>
          </p:cNvSpPr>
          <p:nvPr>
            <p:ph type="sldNum" sz="quarter" idx="5"/>
          </p:nvPr>
        </p:nvSpPr>
        <p:spPr/>
        <p:txBody>
          <a:bodyPr/>
          <a:lstStyle/>
          <a:p>
            <a:fld id="{11F880CB-484A-0141-99DF-C1B0976626B4}" type="slidenum">
              <a:rPr lang="en-US" smtClean="0"/>
              <a:t>10</a:t>
            </a:fld>
            <a:endParaRPr lang="en-US"/>
          </a:p>
        </p:txBody>
      </p:sp>
    </p:spTree>
    <p:extLst>
      <p:ext uri="{BB962C8B-B14F-4D97-AF65-F5344CB8AC3E}">
        <p14:creationId xmlns:p14="http://schemas.microsoft.com/office/powerpoint/2010/main" val="1059828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Since publicly available programs have unknown intent and generated programs are often incorrect, executing these programs poses a security risk. Indeed, GitHub is known to contain malicious programs that alter or change their environments.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11</a:t>
            </a:fld>
            <a:endParaRPr lang="en-US"/>
          </a:p>
        </p:txBody>
      </p:sp>
    </p:spTree>
    <p:extLst>
      <p:ext uri="{BB962C8B-B14F-4D97-AF65-F5344CB8AC3E}">
        <p14:creationId xmlns:p14="http://schemas.microsoft.com/office/powerpoint/2010/main" val="19834070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t>Hotheyver</a:t>
            </a:r>
            <a:r>
              <a:rPr lang="en-US" sz="1200" dirty="0"/>
              <a:t>, computing </a:t>
            </a:r>
            <a:r>
              <a:rPr lang="en-US" sz="1200" dirty="0" err="1"/>
              <a:t>pass@k</a:t>
            </a:r>
            <a:r>
              <a:rPr lang="en-US" sz="1200" dirty="0"/>
              <a:t> in this way can have high variance. Instead, to </a:t>
            </a:r>
          </a:p>
          <a:p>
            <a:endParaRPr lang="en-US" sz="1200" dirty="0"/>
          </a:p>
          <a:p>
            <a:r>
              <a:rPr lang="en-US" sz="1200" dirty="0"/>
              <a:t>(in this paper, they use n = 200 and k ≤ 100),</a:t>
            </a:r>
            <a:endParaRPr lang="en-US" dirty="0"/>
          </a:p>
        </p:txBody>
      </p:sp>
      <p:sp>
        <p:nvSpPr>
          <p:cNvPr id="4" name="Slide Number Placeholder 3"/>
          <p:cNvSpPr>
            <a:spLocks noGrp="1"/>
          </p:cNvSpPr>
          <p:nvPr>
            <p:ph type="sldNum" sz="quarter" idx="5"/>
          </p:nvPr>
        </p:nvSpPr>
        <p:spPr/>
        <p:txBody>
          <a:bodyPr/>
          <a:lstStyle/>
          <a:p>
            <a:fld id="{11F880CB-484A-0141-99DF-C1B0976626B4}" type="slidenum">
              <a:rPr lang="en-US" smtClean="0"/>
              <a:t>13</a:t>
            </a:fld>
            <a:endParaRPr lang="en-US"/>
          </a:p>
        </p:txBody>
      </p:sp>
    </p:spTree>
    <p:extLst>
      <p:ext uri="{BB962C8B-B14F-4D97-AF65-F5344CB8AC3E}">
        <p14:creationId xmlns:p14="http://schemas.microsoft.com/office/powerpoint/2010/main" val="6489376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10/15/21</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7308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10/15/21</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7105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10/15/21</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2541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992401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10/15/21</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8383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10/15/21</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954624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10/15/21</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603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10/15/21</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1036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10/15/21</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626171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10/15/21</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67524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10/15/21</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09977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10/15/21</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6444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10/15/21</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2950471103"/>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arxiv.org/abs/2005.14165" TargetMode="External"/><Relationship Id="rId2" Type="http://schemas.openxmlformats.org/officeDocument/2006/relationships/hyperlink" Target="https://copilot.github.com/" TargetMode="External"/><Relationship Id="rId1" Type="http://schemas.openxmlformats.org/officeDocument/2006/relationships/slideLayout" Target="../slideLayouts/slideLayout2.xml"/><Relationship Id="rId4" Type="http://schemas.openxmlformats.org/officeDocument/2006/relationships/hyperlink" Target="https://arxiv.org/abs/2107.03374"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s://github.com/huggingface/datasets/pull/2666" TargetMode="External"/><Relationship Id="rId3" Type="http://schemas.openxmlformats.org/officeDocument/2006/relationships/hyperlink" Target="https://seart-ghs.si.usi.ch/" TargetMode="External"/><Relationship Id="rId7" Type="http://schemas.openxmlformats.org/officeDocument/2006/relationships/hyperlink" Target="https://github.com/ncoop57/datasets/tree/code-clippy/datasets/code_clippy"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the-eye.eu/public/AI/training_data/code_clippy_data/code_clippy_dedup_data/" TargetMode="External"/><Relationship Id="rId5" Type="http://schemas.openxmlformats.org/officeDocument/2006/relationships/hyperlink" Target="https://github.com/ncoop57/gpt-code-clippy/tree/camera-ready/data_processing/deduplication" TargetMode="External"/><Relationship Id="rId4" Type="http://schemas.openxmlformats.org/officeDocument/2006/relationships/hyperlink" Target="https://arxiv.org/abs/2101.00027"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huggingface/transformers"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github.com/huggingface/transformers/blob/master/examples/flax/language-modeling/run_clm_flax.py" TargetMode="External"/><Relationship Id="rId5" Type="http://schemas.openxmlformats.org/officeDocument/2006/relationships/hyperlink" Target="https://arxiv.org/abs/2107.03374" TargetMode="External"/><Relationship Id="rId4" Type="http://schemas.openxmlformats.org/officeDocument/2006/relationships/hyperlink" Target="https://github.com/google/flax"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ncoop57/gpt-code-clippy" TargetMode="External"/><Relationship Id="rId2" Type="http://schemas.openxmlformats.org/officeDocument/2006/relationships/notesSlide" Target="../notesSlides/notesSlide21.xml"/><Relationship Id="rId1" Type="http://schemas.openxmlformats.org/officeDocument/2006/relationships/slideLayout" Target="../slideLayouts/slideLayout12.xml"/><Relationship Id="rId5" Type="http://schemas.openxmlformats.org/officeDocument/2006/relationships/image" Target="../media/image14.png"/><Relationship Id="rId4" Type="http://schemas.openxmlformats.org/officeDocument/2006/relationships/hyperlink" Target="https://github.com/ncoop57/code-clippy-vscod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D4906370-1564-49FA-A802-58546B3922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Computer script on a screen">
            <a:extLst>
              <a:ext uri="{FF2B5EF4-FFF2-40B4-BE49-F238E27FC236}">
                <a16:creationId xmlns:a16="http://schemas.microsoft.com/office/drawing/2014/main" id="{42D34D82-C32C-4B36-B3C2-A84166DDC8D2}"/>
              </a:ext>
            </a:extLst>
          </p:cNvPr>
          <p:cNvPicPr>
            <a:picLocks noChangeAspect="1"/>
          </p:cNvPicPr>
          <p:nvPr/>
        </p:nvPicPr>
        <p:blipFill rotWithShape="1">
          <a:blip r:embed="rId2">
            <a:alphaModFix amt="55000"/>
          </a:blip>
          <a:srcRect t="5518" b="10213"/>
          <a:stretch/>
        </p:blipFill>
        <p:spPr>
          <a:xfrm>
            <a:off x="20" y="10"/>
            <a:ext cx="12191980" cy="6857990"/>
          </a:xfrm>
          <a:prstGeom prst="rect">
            <a:avLst/>
          </a:prstGeom>
        </p:spPr>
      </p:pic>
      <p:sp>
        <p:nvSpPr>
          <p:cNvPr id="22" name="Oval 21">
            <a:extLst>
              <a:ext uri="{FF2B5EF4-FFF2-40B4-BE49-F238E27FC236}">
                <a16:creationId xmlns:a16="http://schemas.microsoft.com/office/drawing/2014/main" id="{EF640709-BDFD-453B-B75D-6212E7A870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11500" y="370600"/>
            <a:ext cx="5923842" cy="5923842"/>
          </a:xfrm>
          <a:prstGeom prst="ellipse">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12F52CE-3879-0949-999C-1D8F306F631F}"/>
              </a:ext>
            </a:extLst>
          </p:cNvPr>
          <p:cNvSpPr>
            <a:spLocks noGrp="1"/>
          </p:cNvSpPr>
          <p:nvPr>
            <p:ph type="ctrTitle"/>
          </p:nvPr>
        </p:nvSpPr>
        <p:spPr>
          <a:xfrm>
            <a:off x="3577192" y="1032483"/>
            <a:ext cx="5037616" cy="2982360"/>
          </a:xfrm>
        </p:spPr>
        <p:txBody>
          <a:bodyPr>
            <a:normAutofit/>
          </a:bodyPr>
          <a:lstStyle/>
          <a:p>
            <a:r>
              <a:rPr lang="en-GB" sz="5100"/>
              <a:t>Evaluating Large Language Models Trained on Code (GPT-Codex)</a:t>
            </a:r>
            <a:endParaRPr lang="en-US" sz="5100"/>
          </a:p>
        </p:txBody>
      </p:sp>
      <p:sp>
        <p:nvSpPr>
          <p:cNvPr id="3" name="Subtitle 2">
            <a:extLst>
              <a:ext uri="{FF2B5EF4-FFF2-40B4-BE49-F238E27FC236}">
                <a16:creationId xmlns:a16="http://schemas.microsoft.com/office/drawing/2014/main" id="{65CF53D1-1C2B-AC43-91CE-523B21007C61}"/>
              </a:ext>
            </a:extLst>
          </p:cNvPr>
          <p:cNvSpPr>
            <a:spLocks noGrp="1"/>
          </p:cNvSpPr>
          <p:nvPr>
            <p:ph type="subTitle" idx="1"/>
          </p:nvPr>
        </p:nvSpPr>
        <p:spPr>
          <a:xfrm>
            <a:off x="3577192" y="4106918"/>
            <a:ext cx="5037616" cy="1655762"/>
          </a:xfrm>
        </p:spPr>
        <p:txBody>
          <a:bodyPr>
            <a:normAutofit/>
          </a:bodyPr>
          <a:lstStyle/>
          <a:p>
            <a:r>
              <a:rPr lang="en-US" dirty="0"/>
              <a:t>Mrinal Mathur</a:t>
            </a:r>
          </a:p>
        </p:txBody>
      </p:sp>
      <p:sp>
        <p:nvSpPr>
          <p:cNvPr id="24" name="Arc 23">
            <a:extLst>
              <a:ext uri="{FF2B5EF4-FFF2-40B4-BE49-F238E27FC236}">
                <a16:creationId xmlns:a16="http://schemas.microsoft.com/office/drawing/2014/main" id="{B4019478-3FDC-438C-8848-1D7DA864A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6" name="Oval 25">
            <a:extLst>
              <a:ext uri="{FF2B5EF4-FFF2-40B4-BE49-F238E27FC236}">
                <a16:creationId xmlns:a16="http://schemas.microsoft.com/office/drawing/2014/main" id="{FE406479-1D57-4209-B128-3C81746247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31144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61266-B56C-F643-82D4-752E85412C85}"/>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2D3D20FC-AEC8-7146-8CEB-C21E2609F0C2}"/>
              </a:ext>
            </a:extLst>
          </p:cNvPr>
          <p:cNvSpPr>
            <a:spLocks noGrp="1"/>
          </p:cNvSpPr>
          <p:nvPr>
            <p:ph idx="1"/>
          </p:nvPr>
        </p:nvSpPr>
        <p:spPr>
          <a:xfrm>
            <a:off x="880641" y="1690688"/>
            <a:ext cx="10515600" cy="3859742"/>
          </a:xfrm>
        </p:spPr>
        <p:txBody>
          <a:bodyPr/>
          <a:lstStyle/>
          <a:p>
            <a:pPr marL="457200" lvl="0" indent="-342900">
              <a:spcBef>
                <a:spcPts val="0"/>
              </a:spcBef>
              <a:buSzPts val="1800"/>
              <a:buChar char="-"/>
            </a:pPr>
            <a:r>
              <a:rPr lang="en-GB" dirty="0"/>
              <a:t>APPS dataset (https://</a:t>
            </a:r>
            <a:r>
              <a:rPr lang="en-GB" dirty="0" err="1"/>
              <a:t>github.com</a:t>
            </a:r>
            <a:r>
              <a:rPr lang="en-GB" dirty="0"/>
              <a:t>/</a:t>
            </a:r>
            <a:r>
              <a:rPr lang="en-GB" dirty="0" err="1"/>
              <a:t>hendrycks</a:t>
            </a:r>
            <a:r>
              <a:rPr lang="en-GB" dirty="0"/>
              <a:t>/apps)</a:t>
            </a:r>
          </a:p>
          <a:p>
            <a:pPr marL="914400" lvl="1" indent="-317500">
              <a:spcBef>
                <a:spcPts val="0"/>
              </a:spcBef>
              <a:buSzPts val="1400"/>
              <a:buChar char="-"/>
            </a:pPr>
            <a:r>
              <a:rPr lang="en-GB" dirty="0"/>
              <a:t>5000/5000 train/test examples</a:t>
            </a:r>
          </a:p>
          <a:p>
            <a:pPr marL="914400" lvl="1" indent="-317500">
              <a:spcBef>
                <a:spcPts val="0"/>
              </a:spcBef>
              <a:buSzPts val="1400"/>
              <a:buChar char="-"/>
            </a:pPr>
            <a:r>
              <a:rPr lang="en-GB" dirty="0"/>
              <a:t>Two metrics:</a:t>
            </a:r>
          </a:p>
          <a:p>
            <a:pPr marL="1371600" lvl="2" indent="-317500">
              <a:spcBef>
                <a:spcPts val="0"/>
              </a:spcBef>
              <a:buSzPts val="1400"/>
              <a:buChar char="-"/>
            </a:pPr>
            <a:r>
              <a:rPr lang="en-GB" dirty="0"/>
              <a:t>Number of times a solution passes all test cases (“strict accuracy”)</a:t>
            </a:r>
          </a:p>
          <a:p>
            <a:pPr marL="1371600" lvl="2" indent="-317500">
              <a:spcBef>
                <a:spcPts val="0"/>
              </a:spcBef>
              <a:buSzPts val="1400"/>
              <a:buChar char="-"/>
            </a:pPr>
            <a:r>
              <a:rPr lang="en-GB" dirty="0"/>
              <a:t>Number of test cases passed</a:t>
            </a:r>
          </a:p>
          <a:p>
            <a:pPr marL="914400" lvl="1" indent="-317500">
              <a:spcBef>
                <a:spcPts val="0"/>
              </a:spcBef>
              <a:buSzPts val="1400"/>
              <a:buChar char="-"/>
            </a:pPr>
            <a:r>
              <a:rPr lang="en-GB" dirty="0"/>
              <a:t>Three input-output examples per example</a:t>
            </a:r>
          </a:p>
        </p:txBody>
      </p:sp>
      <p:pic>
        <p:nvPicPr>
          <p:cNvPr id="5" name="Google Shape;134;p25">
            <a:extLst>
              <a:ext uri="{FF2B5EF4-FFF2-40B4-BE49-F238E27FC236}">
                <a16:creationId xmlns:a16="http://schemas.microsoft.com/office/drawing/2014/main" id="{582CFACB-8D6A-2D4D-8B37-666A5BD2358D}"/>
              </a:ext>
            </a:extLst>
          </p:cNvPr>
          <p:cNvPicPr preferRelativeResize="0"/>
          <p:nvPr/>
        </p:nvPicPr>
        <p:blipFill>
          <a:blip r:embed="rId3">
            <a:alphaModFix/>
          </a:blip>
          <a:stretch>
            <a:fillRect/>
          </a:stretch>
        </p:blipFill>
        <p:spPr>
          <a:xfrm>
            <a:off x="3162713" y="3755496"/>
            <a:ext cx="5866574" cy="2378450"/>
          </a:xfrm>
          <a:prstGeom prst="rect">
            <a:avLst/>
          </a:prstGeom>
          <a:noFill/>
          <a:ln>
            <a:noFill/>
          </a:ln>
        </p:spPr>
      </p:pic>
    </p:spTree>
    <p:extLst>
      <p:ext uri="{BB962C8B-B14F-4D97-AF65-F5344CB8AC3E}">
        <p14:creationId xmlns:p14="http://schemas.microsoft.com/office/powerpoint/2010/main" val="2347882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03177-74A2-0D40-A35B-201DDD010B3E}"/>
              </a:ext>
            </a:extLst>
          </p:cNvPr>
          <p:cNvSpPr>
            <a:spLocks noGrp="1"/>
          </p:cNvSpPr>
          <p:nvPr>
            <p:ph type="title"/>
          </p:nvPr>
        </p:nvSpPr>
        <p:spPr/>
        <p:txBody>
          <a:bodyPr/>
          <a:lstStyle/>
          <a:p>
            <a:r>
              <a:rPr lang="en-US" dirty="0"/>
              <a:t>Sandbox environment</a:t>
            </a:r>
          </a:p>
        </p:txBody>
      </p:sp>
      <p:sp>
        <p:nvSpPr>
          <p:cNvPr id="3" name="Content Placeholder 2">
            <a:extLst>
              <a:ext uri="{FF2B5EF4-FFF2-40B4-BE49-F238E27FC236}">
                <a16:creationId xmlns:a16="http://schemas.microsoft.com/office/drawing/2014/main" id="{5EA2A0B4-93B6-E44B-914F-DF626F6ADBF5}"/>
              </a:ext>
            </a:extLst>
          </p:cNvPr>
          <p:cNvSpPr>
            <a:spLocks noGrp="1"/>
          </p:cNvSpPr>
          <p:nvPr>
            <p:ph idx="1"/>
          </p:nvPr>
        </p:nvSpPr>
        <p:spPr/>
        <p:txBody>
          <a:bodyPr>
            <a:normAutofit/>
          </a:bodyPr>
          <a:lstStyle/>
          <a:p>
            <a:r>
              <a:rPr lang="en-US" sz="2400" dirty="0"/>
              <a:t>Goal: they try to prevent these programs from modifying, gaining persistence on, accessing sensitive resources on, or exfiltrating data from a host or network. </a:t>
            </a:r>
          </a:p>
          <a:p>
            <a:endParaRPr lang="en-US" sz="2400" dirty="0"/>
          </a:p>
          <a:p>
            <a:r>
              <a:rPr lang="en-US" sz="2400" dirty="0"/>
              <a:t>they selected the </a:t>
            </a:r>
            <a:r>
              <a:rPr lang="en-US" sz="2400" dirty="0" err="1"/>
              <a:t>gVisor</a:t>
            </a:r>
            <a:r>
              <a:rPr lang="en-US" sz="2400" dirty="0"/>
              <a:t> container runtime (Lacasse, 2018) as the main host protection component since container runtimes like Docker can share host resources with containers, a malicious container could potentially compromise a host</a:t>
            </a:r>
            <a:endParaRPr lang="en-GB" sz="2400" dirty="0"/>
          </a:p>
        </p:txBody>
      </p:sp>
    </p:spTree>
    <p:extLst>
      <p:ext uri="{BB962C8B-B14F-4D97-AF65-F5344CB8AC3E}">
        <p14:creationId xmlns:p14="http://schemas.microsoft.com/office/powerpoint/2010/main" val="3343860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Freeform: Shape 72">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EC51040C-3EB0-DF4B-87B4-9FEBCA01B23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41053" y="1664591"/>
            <a:ext cx="4777381" cy="335611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a:extLst>
            <a:ext uri="{909E8E84-426E-40DD-AFC4-6F175D3DCCD1}">
              <a14:hiddenFill xmlns:a14="http://schemas.microsoft.com/office/drawing/2010/main">
                <a:solidFill>
                  <a:srgbClr val="FFFFFF"/>
                </a:solidFill>
              </a14:hiddenFill>
            </a:ext>
          </a:extLst>
        </p:spPr>
      </p:pic>
      <p:sp>
        <p:nvSpPr>
          <p:cNvPr id="75" name="Arc 74">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DE7B056-F295-5441-8A63-57456E366CFF}"/>
              </a:ext>
            </a:extLst>
          </p:cNvPr>
          <p:cNvSpPr>
            <a:spLocks noGrp="1"/>
          </p:cNvSpPr>
          <p:nvPr>
            <p:ph type="title"/>
          </p:nvPr>
        </p:nvSpPr>
        <p:spPr>
          <a:xfrm>
            <a:off x="838201" y="479493"/>
            <a:ext cx="5257800" cy="1325563"/>
          </a:xfrm>
        </p:spPr>
        <p:txBody>
          <a:bodyPr>
            <a:normAutofit/>
          </a:bodyPr>
          <a:lstStyle/>
          <a:p>
            <a:r>
              <a:rPr lang="en-US" dirty="0"/>
              <a:t>Repeated Sampling </a:t>
            </a:r>
          </a:p>
        </p:txBody>
      </p:sp>
      <p:sp>
        <p:nvSpPr>
          <p:cNvPr id="3" name="Content Placeholder 2">
            <a:extLst>
              <a:ext uri="{FF2B5EF4-FFF2-40B4-BE49-F238E27FC236}">
                <a16:creationId xmlns:a16="http://schemas.microsoft.com/office/drawing/2014/main" id="{E7A6913E-18A2-5646-9ABB-763F8A58D045}"/>
              </a:ext>
            </a:extLst>
          </p:cNvPr>
          <p:cNvSpPr>
            <a:spLocks noGrp="1"/>
          </p:cNvSpPr>
          <p:nvPr>
            <p:ph idx="1"/>
          </p:nvPr>
        </p:nvSpPr>
        <p:spPr>
          <a:xfrm>
            <a:off x="838201" y="1984443"/>
            <a:ext cx="5257800" cy="4192520"/>
          </a:xfrm>
        </p:spPr>
        <p:txBody>
          <a:bodyPr>
            <a:normAutofit/>
          </a:bodyPr>
          <a:lstStyle/>
          <a:p>
            <a:r>
              <a:rPr lang="en-US" sz="2400" dirty="0"/>
              <a:t>allows us to explore multiple levels of our output before selecting the best option.</a:t>
            </a:r>
          </a:p>
          <a:p>
            <a:r>
              <a:rPr lang="en-US" sz="2400" dirty="0"/>
              <a:t>checks for multiple word/tokens into the future and assesses the quality of all of these tokens combined.</a:t>
            </a:r>
          </a:p>
          <a:p>
            <a:r>
              <a:rPr lang="en-US" sz="1500" dirty="0"/>
              <a:t>Source: https://</a:t>
            </a:r>
            <a:r>
              <a:rPr lang="en-US" sz="1500" dirty="0" err="1"/>
              <a:t>towardsdatascience.com</a:t>
            </a:r>
            <a:r>
              <a:rPr lang="en-US" sz="1500" dirty="0"/>
              <a:t>/the-three-decoding-methods-for-nlp-23ca59cb1e9d</a:t>
            </a:r>
          </a:p>
        </p:txBody>
      </p:sp>
    </p:spTree>
    <p:extLst>
      <p:ext uri="{BB962C8B-B14F-4D97-AF65-F5344CB8AC3E}">
        <p14:creationId xmlns:p14="http://schemas.microsoft.com/office/powerpoint/2010/main" val="2042629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 name="Rectangle 111">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4" name="Freeform: Shape 113">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descr="Text, letter&#10;&#10;Description automatically generated">
            <a:extLst>
              <a:ext uri="{FF2B5EF4-FFF2-40B4-BE49-F238E27FC236}">
                <a16:creationId xmlns:a16="http://schemas.microsoft.com/office/drawing/2014/main" id="{7D9FDE32-FE5F-A54C-A8F1-4C657F37049B}"/>
              </a:ext>
            </a:extLst>
          </p:cNvPr>
          <p:cNvPicPr>
            <a:picLocks noChangeAspect="1"/>
          </p:cNvPicPr>
          <p:nvPr/>
        </p:nvPicPr>
        <p:blipFill>
          <a:blip r:embed="rId3"/>
          <a:stretch>
            <a:fillRect/>
          </a:stretch>
        </p:blipFill>
        <p:spPr>
          <a:xfrm>
            <a:off x="6541053" y="1927347"/>
            <a:ext cx="4777381" cy="2830597"/>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116" name="Arc 115">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DE7B056-F295-5441-8A63-57456E366CFF}"/>
              </a:ext>
            </a:extLst>
          </p:cNvPr>
          <p:cNvSpPr>
            <a:spLocks noGrp="1"/>
          </p:cNvSpPr>
          <p:nvPr>
            <p:ph type="title"/>
          </p:nvPr>
        </p:nvSpPr>
        <p:spPr>
          <a:xfrm>
            <a:off x="838201" y="479493"/>
            <a:ext cx="5257800" cy="1325563"/>
          </a:xfrm>
        </p:spPr>
        <p:txBody>
          <a:bodyPr>
            <a:normAutofit/>
          </a:bodyPr>
          <a:lstStyle/>
          <a:p>
            <a:r>
              <a:rPr lang="en-US" dirty="0" err="1"/>
              <a:t>Pass@K</a:t>
            </a:r>
            <a:endParaRPr lang="en-US" dirty="0"/>
          </a:p>
        </p:txBody>
      </p:sp>
      <p:sp>
        <p:nvSpPr>
          <p:cNvPr id="3" name="Content Placeholder 2">
            <a:extLst>
              <a:ext uri="{FF2B5EF4-FFF2-40B4-BE49-F238E27FC236}">
                <a16:creationId xmlns:a16="http://schemas.microsoft.com/office/drawing/2014/main" id="{E7A6913E-18A2-5646-9ABB-763F8A58D045}"/>
              </a:ext>
            </a:extLst>
          </p:cNvPr>
          <p:cNvSpPr>
            <a:spLocks noGrp="1"/>
          </p:cNvSpPr>
          <p:nvPr>
            <p:ph idx="1"/>
          </p:nvPr>
        </p:nvSpPr>
        <p:spPr>
          <a:xfrm>
            <a:off x="838201" y="1984443"/>
            <a:ext cx="5257800" cy="4192520"/>
          </a:xfrm>
        </p:spPr>
        <p:txBody>
          <a:bodyPr>
            <a:normAutofit/>
          </a:bodyPr>
          <a:lstStyle/>
          <a:p>
            <a:r>
              <a:rPr lang="en-US" sz="2000" dirty="0"/>
              <a:t>evaluate functional correctness using the </a:t>
            </a:r>
            <a:r>
              <a:rPr lang="en-US" sz="2000" dirty="0" err="1"/>
              <a:t>pass@k</a:t>
            </a:r>
            <a:r>
              <a:rPr lang="en-US" sz="2000" dirty="0"/>
              <a:t> metric, where k code samples are generated per problem, a problem is considered solved if any sample passes the unit tests, and the total fraction of problems solved is reported.</a:t>
            </a:r>
          </a:p>
          <a:p>
            <a:r>
              <a:rPr lang="en-US" sz="2000" dirty="0"/>
              <a:t>But this is </a:t>
            </a:r>
            <a:r>
              <a:rPr lang="en-US" sz="2000" dirty="0" err="1"/>
              <a:t>baised</a:t>
            </a:r>
            <a:r>
              <a:rPr lang="en-US" sz="2000" dirty="0"/>
              <a:t>!! </a:t>
            </a:r>
          </a:p>
          <a:p>
            <a:r>
              <a:rPr lang="en-US" sz="2000" dirty="0"/>
              <a:t>evaluate </a:t>
            </a:r>
            <a:r>
              <a:rPr lang="en-US" sz="2000" dirty="0" err="1"/>
              <a:t>pass@k</a:t>
            </a:r>
            <a:r>
              <a:rPr lang="en-US" sz="2000" dirty="0"/>
              <a:t>, they generate n ≥ k samples per task count the number of correct samples c ≤ n which pass unit tests, and calculate the unbiased estimator</a:t>
            </a:r>
          </a:p>
          <a:p>
            <a:pPr marL="0" indent="0">
              <a:buNone/>
            </a:pPr>
            <a:endParaRPr lang="en-US" sz="2000" dirty="0"/>
          </a:p>
          <a:p>
            <a:endParaRPr lang="en-US" sz="2000" dirty="0"/>
          </a:p>
        </p:txBody>
      </p:sp>
    </p:spTree>
    <p:extLst>
      <p:ext uri="{BB962C8B-B14F-4D97-AF65-F5344CB8AC3E}">
        <p14:creationId xmlns:p14="http://schemas.microsoft.com/office/powerpoint/2010/main" val="1504278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Arc 25">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3F138222-D274-4866-96E7-C3B1D6DA8C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Arc 29">
            <a:extLst>
              <a:ext uri="{FF2B5EF4-FFF2-40B4-BE49-F238E27FC236}">
                <a16:creationId xmlns:a16="http://schemas.microsoft.com/office/drawing/2014/main" id="{5888E255-D20B-4F26-B9DA-3DF036797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604789">
            <a:off x="675639" y="775849"/>
            <a:ext cx="2987899" cy="2987899"/>
          </a:xfrm>
          <a:prstGeom prst="arc">
            <a:avLst>
              <a:gd name="adj1" fmla="val 14455503"/>
              <a:gd name="adj2" fmla="val 0"/>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DE7B056-F295-5441-8A63-57456E366CFF}"/>
              </a:ext>
            </a:extLst>
          </p:cNvPr>
          <p:cNvSpPr>
            <a:spLocks noGrp="1"/>
          </p:cNvSpPr>
          <p:nvPr>
            <p:ph type="title"/>
          </p:nvPr>
        </p:nvSpPr>
        <p:spPr>
          <a:xfrm>
            <a:off x="841512" y="1122363"/>
            <a:ext cx="5087631" cy="2387600"/>
          </a:xfrm>
        </p:spPr>
        <p:txBody>
          <a:bodyPr vert="horz" lIns="91440" tIns="45720" rIns="91440" bIns="45720" rtlCol="0" anchor="b">
            <a:normAutofit/>
          </a:bodyPr>
          <a:lstStyle/>
          <a:p>
            <a:pPr algn="ctr"/>
            <a:r>
              <a:rPr lang="en-US" sz="6000" kern="1200">
                <a:solidFill>
                  <a:srgbClr val="FFFFFF"/>
                </a:solidFill>
                <a:latin typeface="+mj-lt"/>
                <a:ea typeface="+mj-ea"/>
                <a:cs typeface="+mj-cs"/>
              </a:rPr>
              <a:t>Pass@K</a:t>
            </a:r>
          </a:p>
        </p:txBody>
      </p:sp>
      <p:sp>
        <p:nvSpPr>
          <p:cNvPr id="32" name="Oval 31">
            <a:extLst>
              <a:ext uri="{FF2B5EF4-FFF2-40B4-BE49-F238E27FC236}">
                <a16:creationId xmlns:a16="http://schemas.microsoft.com/office/drawing/2014/main" id="{02AD46D6-02D6-45B3-921C-F4033826EF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2790" y="5367348"/>
            <a:ext cx="616353" cy="599633"/>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10" name="Picture 9" descr="Chart, line chart&#10;&#10;Description automatically generated">
            <a:extLst>
              <a:ext uri="{FF2B5EF4-FFF2-40B4-BE49-F238E27FC236}">
                <a16:creationId xmlns:a16="http://schemas.microsoft.com/office/drawing/2014/main" id="{B9B109F8-95D0-8E4B-BC16-61153A830D40}"/>
              </a:ext>
            </a:extLst>
          </p:cNvPr>
          <p:cNvPicPr>
            <a:picLocks noChangeAspect="1"/>
          </p:cNvPicPr>
          <p:nvPr/>
        </p:nvPicPr>
        <p:blipFill>
          <a:blip r:embed="rId3"/>
          <a:stretch>
            <a:fillRect/>
          </a:stretch>
        </p:blipFill>
        <p:spPr>
          <a:xfrm>
            <a:off x="6548543" y="669394"/>
            <a:ext cx="4939749" cy="5503900"/>
          </a:xfrm>
          <a:custGeom>
            <a:avLst/>
            <a:gdLst/>
            <a:ahLst/>
            <a:cxnLst/>
            <a:rect l="l" t="t" r="r" b="b"/>
            <a:pathLst>
              <a:path w="5051479" h="5503900">
                <a:moveTo>
                  <a:pt x="151948" y="0"/>
                </a:moveTo>
                <a:lnTo>
                  <a:pt x="4899531" y="0"/>
                </a:lnTo>
                <a:cubicBezTo>
                  <a:pt x="4983450" y="0"/>
                  <a:pt x="5051479" y="68029"/>
                  <a:pt x="5051479" y="151948"/>
                </a:cubicBezTo>
                <a:lnTo>
                  <a:pt x="5051479" y="5351952"/>
                </a:lnTo>
                <a:cubicBezTo>
                  <a:pt x="5051479" y="5435871"/>
                  <a:pt x="4983450" y="5503900"/>
                  <a:pt x="4899531" y="5503900"/>
                </a:cubicBezTo>
                <a:lnTo>
                  <a:pt x="151948" y="5503900"/>
                </a:lnTo>
                <a:cubicBezTo>
                  <a:pt x="68029" y="5503900"/>
                  <a:pt x="0" y="5435871"/>
                  <a:pt x="0" y="5351952"/>
                </a:cubicBezTo>
                <a:lnTo>
                  <a:pt x="0" y="151948"/>
                </a:lnTo>
                <a:cubicBezTo>
                  <a:pt x="0" y="68029"/>
                  <a:pt x="68029" y="0"/>
                  <a:pt x="151948" y="0"/>
                </a:cubicBezTo>
                <a:close/>
              </a:path>
            </a:pathLst>
          </a:custGeom>
        </p:spPr>
      </p:pic>
    </p:spTree>
    <p:extLst>
      <p:ext uri="{BB962C8B-B14F-4D97-AF65-F5344CB8AC3E}">
        <p14:creationId xmlns:p14="http://schemas.microsoft.com/office/powerpoint/2010/main" val="3366795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97D13-B381-2842-AAE8-0A6CBA137E49}"/>
              </a:ext>
            </a:extLst>
          </p:cNvPr>
          <p:cNvSpPr>
            <a:spLocks noGrp="1"/>
          </p:cNvSpPr>
          <p:nvPr>
            <p:ph type="title"/>
          </p:nvPr>
        </p:nvSpPr>
        <p:spPr/>
        <p:txBody>
          <a:bodyPr/>
          <a:lstStyle/>
          <a:p>
            <a:r>
              <a:rPr lang="en-US"/>
              <a:t>Results : On HumanEval Dataset</a:t>
            </a:r>
            <a:endParaRPr lang="en-US" dirty="0"/>
          </a:p>
        </p:txBody>
      </p:sp>
      <p:pic>
        <p:nvPicPr>
          <p:cNvPr id="5" name="Content Placeholder 4" descr="A picture containing text, receipt&#10;&#10;Description automatically generated">
            <a:extLst>
              <a:ext uri="{FF2B5EF4-FFF2-40B4-BE49-F238E27FC236}">
                <a16:creationId xmlns:a16="http://schemas.microsoft.com/office/drawing/2014/main" id="{3143DD66-CD4F-B14F-9D3C-7DA3F7F020C4}"/>
              </a:ext>
            </a:extLst>
          </p:cNvPr>
          <p:cNvPicPr>
            <a:picLocks noGrp="1" noChangeAspect="1"/>
          </p:cNvPicPr>
          <p:nvPr>
            <p:ph idx="1"/>
          </p:nvPr>
        </p:nvPicPr>
        <p:blipFill>
          <a:blip r:embed="rId3"/>
          <a:stretch>
            <a:fillRect/>
          </a:stretch>
        </p:blipFill>
        <p:spPr>
          <a:xfrm>
            <a:off x="3729038" y="1798637"/>
            <a:ext cx="4688465" cy="3859213"/>
          </a:xfrm>
        </p:spPr>
      </p:pic>
      <p:sp>
        <p:nvSpPr>
          <p:cNvPr id="6" name="TextBox 5">
            <a:extLst>
              <a:ext uri="{FF2B5EF4-FFF2-40B4-BE49-F238E27FC236}">
                <a16:creationId xmlns:a16="http://schemas.microsoft.com/office/drawing/2014/main" id="{AE3D28F0-8A06-6A46-B65A-78B5DD9D1CE3}"/>
              </a:ext>
            </a:extLst>
          </p:cNvPr>
          <p:cNvSpPr txBox="1"/>
          <p:nvPr/>
        </p:nvSpPr>
        <p:spPr>
          <a:xfrm>
            <a:off x="3729038" y="120015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399492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97D13-B381-2842-AAE8-0A6CBA137E49}"/>
              </a:ext>
            </a:extLst>
          </p:cNvPr>
          <p:cNvSpPr>
            <a:spLocks noGrp="1"/>
          </p:cNvSpPr>
          <p:nvPr>
            <p:ph type="title"/>
          </p:nvPr>
        </p:nvSpPr>
        <p:spPr/>
        <p:txBody>
          <a:bodyPr/>
          <a:lstStyle/>
          <a:p>
            <a:r>
              <a:rPr lang="en-US" dirty="0"/>
              <a:t>Results : </a:t>
            </a:r>
            <a:r>
              <a:rPr lang="en-US" dirty="0" err="1"/>
              <a:t>Pass@K</a:t>
            </a:r>
            <a:endParaRPr lang="en-US" dirty="0"/>
          </a:p>
        </p:txBody>
      </p:sp>
      <p:sp>
        <p:nvSpPr>
          <p:cNvPr id="6" name="TextBox 5">
            <a:extLst>
              <a:ext uri="{FF2B5EF4-FFF2-40B4-BE49-F238E27FC236}">
                <a16:creationId xmlns:a16="http://schemas.microsoft.com/office/drawing/2014/main" id="{AE3D28F0-8A06-6A46-B65A-78B5DD9D1CE3}"/>
              </a:ext>
            </a:extLst>
          </p:cNvPr>
          <p:cNvSpPr txBox="1"/>
          <p:nvPr/>
        </p:nvSpPr>
        <p:spPr>
          <a:xfrm>
            <a:off x="3729038" y="1200150"/>
            <a:ext cx="184731" cy="369332"/>
          </a:xfrm>
          <a:prstGeom prst="rect">
            <a:avLst/>
          </a:prstGeom>
          <a:noFill/>
        </p:spPr>
        <p:txBody>
          <a:bodyPr wrap="none" rtlCol="0">
            <a:spAutoFit/>
          </a:bodyPr>
          <a:lstStyle/>
          <a:p>
            <a:endParaRPr lang="en-US" dirty="0"/>
          </a:p>
        </p:txBody>
      </p:sp>
      <p:sp>
        <p:nvSpPr>
          <p:cNvPr id="4" name="Content Placeholder 3">
            <a:extLst>
              <a:ext uri="{FF2B5EF4-FFF2-40B4-BE49-F238E27FC236}">
                <a16:creationId xmlns:a16="http://schemas.microsoft.com/office/drawing/2014/main" id="{77C98398-69DC-0246-9FE8-762C98148080}"/>
              </a:ext>
            </a:extLst>
          </p:cNvPr>
          <p:cNvSpPr>
            <a:spLocks noGrp="1"/>
          </p:cNvSpPr>
          <p:nvPr>
            <p:ph idx="1"/>
          </p:nvPr>
        </p:nvSpPr>
        <p:spPr/>
        <p:txBody>
          <a:bodyPr/>
          <a:lstStyle/>
          <a:p>
            <a:pPr marL="444500" indent="-342900">
              <a:spcBef>
                <a:spcPts val="0"/>
              </a:spcBef>
              <a:buSzPts val="2000"/>
            </a:pPr>
            <a:r>
              <a:rPr lang="en-GB" sz="2400" dirty="0"/>
              <a:t>Generate a single solution (pass@1), check if it passes:</a:t>
            </a:r>
          </a:p>
          <a:p>
            <a:pPr marL="869950" lvl="1" indent="-285750">
              <a:spcBef>
                <a:spcPts val="0"/>
              </a:spcBef>
              <a:buSzPts val="1600"/>
            </a:pPr>
            <a:r>
              <a:rPr lang="en-GB" dirty="0"/>
              <a:t>GPT-3 → 0%</a:t>
            </a:r>
          </a:p>
          <a:p>
            <a:pPr marL="869950" lvl="1" indent="-285750">
              <a:spcBef>
                <a:spcPts val="0"/>
              </a:spcBef>
              <a:buSzPts val="1600"/>
            </a:pPr>
            <a:r>
              <a:rPr lang="en-GB" dirty="0"/>
              <a:t>Codex-S (fine-tuned on competitive programming examples) → 37.7%</a:t>
            </a:r>
          </a:p>
          <a:p>
            <a:pPr marL="444500" indent="-342900">
              <a:spcBef>
                <a:spcPts val="0"/>
              </a:spcBef>
              <a:buSzPts val="2000"/>
            </a:pPr>
            <a:r>
              <a:rPr lang="en-GB" sz="2400" dirty="0"/>
              <a:t>Generate 100 solutions (pass@100), check if the one with the highest log probability passes:</a:t>
            </a:r>
          </a:p>
          <a:p>
            <a:pPr marL="844550" lvl="1" indent="-285750">
              <a:spcBef>
                <a:spcPts val="0"/>
              </a:spcBef>
              <a:buSzPts val="2000"/>
            </a:pPr>
            <a:r>
              <a:rPr lang="en-GB" dirty="0"/>
              <a:t>GPT-3 → 0%</a:t>
            </a:r>
          </a:p>
          <a:p>
            <a:pPr marL="869950" lvl="1" indent="-285750">
              <a:spcBef>
                <a:spcPts val="0"/>
              </a:spcBef>
              <a:buSzPts val="1600"/>
            </a:pPr>
            <a:r>
              <a:rPr lang="en-GB" dirty="0"/>
              <a:t>Codex-S → 44.5% </a:t>
            </a:r>
          </a:p>
          <a:p>
            <a:pPr marL="444500" indent="-342900">
              <a:spcBef>
                <a:spcPts val="0"/>
              </a:spcBef>
              <a:buSzPts val="2000"/>
            </a:pPr>
            <a:r>
              <a:rPr lang="en-GB" sz="2400" dirty="0"/>
              <a:t>Generating 100 solutions, check if any pass:</a:t>
            </a:r>
          </a:p>
          <a:p>
            <a:pPr marL="869950" lvl="1" indent="-285750">
              <a:spcBef>
                <a:spcPts val="0"/>
              </a:spcBef>
              <a:buSzPts val="1600"/>
            </a:pPr>
            <a:r>
              <a:rPr lang="en-GB" dirty="0"/>
              <a:t>GPT-3 → 0%</a:t>
            </a:r>
          </a:p>
          <a:p>
            <a:pPr marL="869950" lvl="1" indent="-285750">
              <a:spcBef>
                <a:spcPts val="0"/>
              </a:spcBef>
              <a:buSzPts val="1600"/>
            </a:pPr>
            <a:r>
              <a:rPr lang="en-GB" dirty="0"/>
              <a:t>Codex-S → 77.5%</a:t>
            </a:r>
          </a:p>
          <a:p>
            <a:endParaRPr lang="en-US" dirty="0"/>
          </a:p>
        </p:txBody>
      </p:sp>
    </p:spTree>
    <p:extLst>
      <p:ext uri="{BB962C8B-B14F-4D97-AF65-F5344CB8AC3E}">
        <p14:creationId xmlns:p14="http://schemas.microsoft.com/office/powerpoint/2010/main" val="5301745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Arc 3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33" name="Rectangle 32">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Arc 34">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1D97D13-B381-2842-AAE8-0A6CBA137E49}"/>
              </a:ext>
            </a:extLst>
          </p:cNvPr>
          <p:cNvSpPr>
            <a:spLocks noGrp="1"/>
          </p:cNvSpPr>
          <p:nvPr>
            <p:ph type="title"/>
          </p:nvPr>
        </p:nvSpPr>
        <p:spPr>
          <a:xfrm>
            <a:off x="746228" y="718945"/>
            <a:ext cx="5491090" cy="2387600"/>
          </a:xfrm>
        </p:spPr>
        <p:txBody>
          <a:bodyPr vert="horz" lIns="91440" tIns="45720" rIns="91440" bIns="45720" rtlCol="0" anchor="b">
            <a:normAutofit/>
          </a:bodyPr>
          <a:lstStyle/>
          <a:p>
            <a:r>
              <a:rPr lang="en-US" sz="5100" kern="1200" dirty="0">
                <a:solidFill>
                  <a:schemeClr val="tx1"/>
                </a:solidFill>
                <a:latin typeface="+mj-lt"/>
                <a:ea typeface="+mj-ea"/>
                <a:cs typeface="+mj-cs"/>
              </a:rPr>
              <a:t>Results : Scaling Laws!!</a:t>
            </a:r>
          </a:p>
        </p:txBody>
      </p:sp>
      <p:pic>
        <p:nvPicPr>
          <p:cNvPr id="7" name="Picture 6" descr="Chart, line chart&#10;&#10;Description automatically generated">
            <a:extLst>
              <a:ext uri="{FF2B5EF4-FFF2-40B4-BE49-F238E27FC236}">
                <a16:creationId xmlns:a16="http://schemas.microsoft.com/office/drawing/2014/main" id="{E34EC450-0FD4-424B-A59A-B4027F1A8FFC}"/>
              </a:ext>
            </a:extLst>
          </p:cNvPr>
          <p:cNvPicPr>
            <a:picLocks noChangeAspect="1"/>
          </p:cNvPicPr>
          <p:nvPr/>
        </p:nvPicPr>
        <p:blipFill>
          <a:blip r:embed="rId3"/>
          <a:stretch>
            <a:fillRect/>
          </a:stretch>
        </p:blipFill>
        <p:spPr>
          <a:xfrm>
            <a:off x="6034721" y="814433"/>
            <a:ext cx="4083433" cy="5627880"/>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37" name="Rectangle 36">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AE3D28F0-8A06-6A46-B65A-78B5DD9D1CE3}"/>
              </a:ext>
            </a:extLst>
          </p:cNvPr>
          <p:cNvSpPr txBox="1"/>
          <p:nvPr/>
        </p:nvSpPr>
        <p:spPr>
          <a:xfrm>
            <a:off x="3729038" y="120015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4697199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 name="Freeform: Shape 41">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Arc 43">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62" name="Rectangle 45">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Arc 47">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1D97D13-B381-2842-AAE8-0A6CBA137E49}"/>
              </a:ext>
            </a:extLst>
          </p:cNvPr>
          <p:cNvSpPr>
            <a:spLocks noGrp="1"/>
          </p:cNvSpPr>
          <p:nvPr>
            <p:ph type="title"/>
          </p:nvPr>
        </p:nvSpPr>
        <p:spPr>
          <a:xfrm>
            <a:off x="904511" y="142690"/>
            <a:ext cx="7642862" cy="1157473"/>
          </a:xfrm>
        </p:spPr>
        <p:txBody>
          <a:bodyPr vert="horz" lIns="91440" tIns="45720" rIns="91440" bIns="45720" rtlCol="0" anchor="b">
            <a:normAutofit/>
          </a:bodyPr>
          <a:lstStyle/>
          <a:p>
            <a:r>
              <a:rPr lang="en-US" sz="4500" kern="1200" dirty="0">
                <a:solidFill>
                  <a:schemeClr val="tx1"/>
                </a:solidFill>
                <a:latin typeface="+mj-lt"/>
                <a:ea typeface="+mj-ea"/>
                <a:cs typeface="+mj-cs"/>
              </a:rPr>
              <a:t>Results : Best Temperature!</a:t>
            </a:r>
          </a:p>
        </p:txBody>
      </p:sp>
      <p:pic>
        <p:nvPicPr>
          <p:cNvPr id="10" name="Google Shape;120;p23">
            <a:extLst>
              <a:ext uri="{FF2B5EF4-FFF2-40B4-BE49-F238E27FC236}">
                <a16:creationId xmlns:a16="http://schemas.microsoft.com/office/drawing/2014/main" id="{61133C39-1381-D94A-9CC5-7085A507B173}"/>
              </a:ext>
            </a:extLst>
          </p:cNvPr>
          <p:cNvPicPr preferRelativeResize="0"/>
          <p:nvPr/>
        </p:nvPicPr>
        <p:blipFill>
          <a:blip r:embed="rId3"/>
          <a:stretch>
            <a:fillRect/>
          </a:stretch>
        </p:blipFill>
        <p:spPr>
          <a:xfrm>
            <a:off x="2781617" y="2098522"/>
            <a:ext cx="6628766" cy="4360346"/>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a:noFill/>
        </p:spPr>
      </p:pic>
      <p:sp>
        <p:nvSpPr>
          <p:cNvPr id="64" name="Rectangle 49">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AE3D28F0-8A06-6A46-B65A-78B5DD9D1CE3}"/>
              </a:ext>
            </a:extLst>
          </p:cNvPr>
          <p:cNvSpPr txBox="1"/>
          <p:nvPr/>
        </p:nvSpPr>
        <p:spPr>
          <a:xfrm>
            <a:off x="3729038" y="120015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528799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Google Shape;127;p24">
            <a:extLst>
              <a:ext uri="{FF2B5EF4-FFF2-40B4-BE49-F238E27FC236}">
                <a16:creationId xmlns:a16="http://schemas.microsoft.com/office/drawing/2014/main" id="{00063471-8939-024B-BBC2-1DC79F15B64B}"/>
              </a:ext>
            </a:extLst>
          </p:cNvPr>
          <p:cNvPicPr preferRelativeResize="0"/>
          <p:nvPr/>
        </p:nvPicPr>
        <p:blipFill>
          <a:blip r:embed="rId3"/>
          <a:stretch>
            <a:fillRect/>
          </a:stretch>
        </p:blipFill>
        <p:spPr>
          <a:xfrm>
            <a:off x="6541053" y="1037560"/>
            <a:ext cx="4777381" cy="461017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p:spPr>
      </p:pic>
      <p:sp>
        <p:nvSpPr>
          <p:cNvPr id="20" name="Arc 19">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1D97D13-B381-2842-AAE8-0A6CBA137E49}"/>
              </a:ext>
            </a:extLst>
          </p:cNvPr>
          <p:cNvSpPr>
            <a:spLocks noGrp="1"/>
          </p:cNvSpPr>
          <p:nvPr>
            <p:ph type="title"/>
          </p:nvPr>
        </p:nvSpPr>
        <p:spPr>
          <a:xfrm>
            <a:off x="838201" y="479493"/>
            <a:ext cx="5257800" cy="1325563"/>
          </a:xfrm>
        </p:spPr>
        <p:txBody>
          <a:bodyPr vert="horz" lIns="91440" tIns="45720" rIns="91440" bIns="45720" rtlCol="0">
            <a:normAutofit/>
          </a:bodyPr>
          <a:lstStyle/>
          <a:p>
            <a:r>
              <a:rPr lang="en-US" kern="1200" dirty="0">
                <a:latin typeface="+mj-lt"/>
                <a:ea typeface="+mj-ea"/>
                <a:cs typeface="+mj-cs"/>
              </a:rPr>
              <a:t>Results : BLEU Score</a:t>
            </a:r>
          </a:p>
        </p:txBody>
      </p:sp>
      <p:sp>
        <p:nvSpPr>
          <p:cNvPr id="3" name="Content Placeholder 2">
            <a:extLst>
              <a:ext uri="{FF2B5EF4-FFF2-40B4-BE49-F238E27FC236}">
                <a16:creationId xmlns:a16="http://schemas.microsoft.com/office/drawing/2014/main" id="{9FC6C1F2-9DE6-624E-AF77-214723E1D2B4}"/>
              </a:ext>
            </a:extLst>
          </p:cNvPr>
          <p:cNvSpPr>
            <a:spLocks noGrp="1"/>
          </p:cNvSpPr>
          <p:nvPr>
            <p:ph idx="1"/>
          </p:nvPr>
        </p:nvSpPr>
        <p:spPr>
          <a:xfrm>
            <a:off x="838201" y="1984443"/>
            <a:ext cx="5257800" cy="4192520"/>
          </a:xfrm>
        </p:spPr>
        <p:txBody>
          <a:bodyPr>
            <a:normAutofit/>
          </a:bodyPr>
          <a:lstStyle/>
          <a:p>
            <a:r>
              <a:rPr lang="en-US" sz="2400" dirty="0"/>
              <a:t>distributions of BLEU scores for correct and incorrect solutions, </a:t>
            </a:r>
          </a:p>
          <a:p>
            <a:r>
              <a:rPr lang="en-US" sz="2400" dirty="0"/>
              <a:t>we notice significant overlap </a:t>
            </a:r>
          </a:p>
          <a:p>
            <a:r>
              <a:rPr lang="en-US" sz="2400" dirty="0"/>
              <a:t>BLEU score probability densities for correct (blue) and wrong (green) solutions from Codex-12B for 4 random tasks from </a:t>
            </a:r>
            <a:r>
              <a:rPr lang="en-US" sz="2400" dirty="0" err="1"/>
              <a:t>HumanEval</a:t>
            </a:r>
            <a:r>
              <a:rPr lang="en-US" sz="2400" dirty="0"/>
              <a:t>. </a:t>
            </a:r>
          </a:p>
        </p:txBody>
      </p:sp>
      <p:sp>
        <p:nvSpPr>
          <p:cNvPr id="6" name="TextBox 5">
            <a:extLst>
              <a:ext uri="{FF2B5EF4-FFF2-40B4-BE49-F238E27FC236}">
                <a16:creationId xmlns:a16="http://schemas.microsoft.com/office/drawing/2014/main" id="{AE3D28F0-8A06-6A46-B65A-78B5DD9D1CE3}"/>
              </a:ext>
            </a:extLst>
          </p:cNvPr>
          <p:cNvSpPr txBox="1"/>
          <p:nvPr/>
        </p:nvSpPr>
        <p:spPr>
          <a:xfrm>
            <a:off x="3729038" y="120015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259812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10B4B-7B3D-B347-80EA-CD006E2C0A8C}"/>
              </a:ext>
            </a:extLst>
          </p:cNvPr>
          <p:cNvSpPr>
            <a:spLocks noGrp="1"/>
          </p:cNvSpPr>
          <p:nvPr>
            <p:ph type="title"/>
          </p:nvPr>
        </p:nvSpPr>
        <p:spPr/>
        <p:txBody>
          <a:bodyPr/>
          <a:lstStyle/>
          <a:p>
            <a:r>
              <a:rPr lang="en-US" dirty="0"/>
              <a:t>Contents	</a:t>
            </a:r>
          </a:p>
        </p:txBody>
      </p:sp>
      <p:sp>
        <p:nvSpPr>
          <p:cNvPr id="3" name="Content Placeholder 2">
            <a:extLst>
              <a:ext uri="{FF2B5EF4-FFF2-40B4-BE49-F238E27FC236}">
                <a16:creationId xmlns:a16="http://schemas.microsoft.com/office/drawing/2014/main" id="{5283F7D3-BC9A-0F44-AF47-F7273DF3FAF3}"/>
              </a:ext>
            </a:extLst>
          </p:cNvPr>
          <p:cNvSpPr>
            <a:spLocks noGrp="1"/>
          </p:cNvSpPr>
          <p:nvPr>
            <p:ph idx="1"/>
          </p:nvPr>
        </p:nvSpPr>
        <p:spPr/>
        <p:txBody>
          <a:bodyPr>
            <a:normAutofit fontScale="92500" lnSpcReduction="20000"/>
          </a:bodyPr>
          <a:lstStyle/>
          <a:p>
            <a:r>
              <a:rPr lang="en-US" dirty="0"/>
              <a:t>Introduction</a:t>
            </a:r>
          </a:p>
          <a:p>
            <a:r>
              <a:rPr lang="en-US" dirty="0"/>
              <a:t>Language/Sequence Modeling </a:t>
            </a:r>
          </a:p>
          <a:p>
            <a:r>
              <a:rPr lang="en-US" dirty="0"/>
              <a:t>Data Collection and Finetuning Data </a:t>
            </a:r>
          </a:p>
          <a:p>
            <a:r>
              <a:rPr lang="en-US" dirty="0"/>
              <a:t>Human Evaluation</a:t>
            </a:r>
          </a:p>
          <a:p>
            <a:r>
              <a:rPr lang="en-US" dirty="0"/>
              <a:t>Sandbox area</a:t>
            </a:r>
          </a:p>
          <a:p>
            <a:r>
              <a:rPr lang="en-US" dirty="0"/>
              <a:t>Sampling and </a:t>
            </a:r>
            <a:r>
              <a:rPr lang="en-US" dirty="0" err="1"/>
              <a:t>Pass@K</a:t>
            </a:r>
            <a:r>
              <a:rPr lang="en-US" dirty="0"/>
              <a:t> Metrics </a:t>
            </a:r>
          </a:p>
          <a:p>
            <a:r>
              <a:rPr lang="en-US" dirty="0"/>
              <a:t>Results </a:t>
            </a:r>
          </a:p>
          <a:p>
            <a:r>
              <a:rPr lang="en-US" dirty="0" err="1"/>
              <a:t>Code.Ai</a:t>
            </a:r>
            <a:r>
              <a:rPr lang="en-US" dirty="0"/>
              <a:t> work. </a:t>
            </a:r>
          </a:p>
          <a:p>
            <a:r>
              <a:rPr lang="en-US" dirty="0"/>
              <a:t>Future work and Limitation</a:t>
            </a:r>
          </a:p>
        </p:txBody>
      </p:sp>
    </p:spTree>
    <p:extLst>
      <p:ext uri="{BB962C8B-B14F-4D97-AF65-F5344CB8AC3E}">
        <p14:creationId xmlns:p14="http://schemas.microsoft.com/office/powerpoint/2010/main" val="38802627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3AEAD-DDC7-3A45-BB8E-A928908B00E0}"/>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65B3951A-A0E3-164A-B2EB-457B17064C06}"/>
              </a:ext>
            </a:extLst>
          </p:cNvPr>
          <p:cNvSpPr>
            <a:spLocks noGrp="1"/>
          </p:cNvSpPr>
          <p:nvPr>
            <p:ph idx="1"/>
          </p:nvPr>
        </p:nvSpPr>
        <p:spPr/>
        <p:txBody>
          <a:bodyPr/>
          <a:lstStyle/>
          <a:p>
            <a:pPr marL="514350" indent="-457200">
              <a:spcBef>
                <a:spcPts val="0"/>
              </a:spcBef>
              <a:buSzPts val="2700"/>
            </a:pPr>
            <a:r>
              <a:rPr lang="en-GB" sz="2700" dirty="0"/>
              <a:t>Sample efficiency</a:t>
            </a:r>
          </a:p>
          <a:p>
            <a:pPr marL="971550" lvl="1" indent="-457200">
              <a:spcBef>
                <a:spcPts val="0"/>
              </a:spcBef>
              <a:buSzPts val="2700"/>
            </a:pPr>
            <a:r>
              <a:rPr lang="en-GB" sz="2700" dirty="0"/>
              <a:t>Humans learn from significantly less code</a:t>
            </a:r>
          </a:p>
          <a:p>
            <a:pPr marL="514350" indent="-457200">
              <a:spcBef>
                <a:spcPts val="0"/>
              </a:spcBef>
              <a:buSzPts val="2700"/>
            </a:pPr>
            <a:r>
              <a:rPr lang="en-GB" sz="2700" dirty="0"/>
              <a:t>Generates code that:</a:t>
            </a:r>
          </a:p>
          <a:p>
            <a:pPr marL="971550" lvl="1" indent="-457200">
              <a:spcBef>
                <a:spcPts val="0"/>
              </a:spcBef>
              <a:buSzPts val="2700"/>
            </a:pPr>
            <a:r>
              <a:rPr lang="en-GB" sz="2700" dirty="0"/>
              <a:t>is syntactically incorrect</a:t>
            </a:r>
          </a:p>
          <a:p>
            <a:pPr marL="971550" lvl="1" indent="-457200">
              <a:spcBef>
                <a:spcPts val="0"/>
              </a:spcBef>
              <a:buSzPts val="2700"/>
            </a:pPr>
            <a:r>
              <a:rPr lang="en-GB" sz="2700" dirty="0"/>
              <a:t>uses undefined/out-of-scope variables</a:t>
            </a:r>
          </a:p>
          <a:p>
            <a:pPr marL="514350" indent="-457200">
              <a:spcBef>
                <a:spcPts val="0"/>
              </a:spcBef>
              <a:buSzPts val="2700"/>
            </a:pPr>
            <a:r>
              <a:rPr lang="en-GB" sz="2700" dirty="0"/>
              <a:t>Performance drops with length/complexity of docstring</a:t>
            </a:r>
          </a:p>
        </p:txBody>
      </p:sp>
    </p:spTree>
    <p:extLst>
      <p:ext uri="{BB962C8B-B14F-4D97-AF65-F5344CB8AC3E}">
        <p14:creationId xmlns:p14="http://schemas.microsoft.com/office/powerpoint/2010/main" val="8923055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3AEAD-DDC7-3A45-BB8E-A928908B00E0}"/>
              </a:ext>
            </a:extLst>
          </p:cNvPr>
          <p:cNvSpPr>
            <a:spLocks noGrp="1"/>
          </p:cNvSpPr>
          <p:nvPr>
            <p:ph type="title"/>
          </p:nvPr>
        </p:nvSpPr>
        <p:spPr/>
        <p:txBody>
          <a:bodyPr/>
          <a:lstStyle/>
          <a:p>
            <a:r>
              <a:rPr lang="en-US" dirty="0"/>
              <a:t>Hazards</a:t>
            </a:r>
          </a:p>
        </p:txBody>
      </p:sp>
      <p:sp>
        <p:nvSpPr>
          <p:cNvPr id="3" name="Content Placeholder 2">
            <a:extLst>
              <a:ext uri="{FF2B5EF4-FFF2-40B4-BE49-F238E27FC236}">
                <a16:creationId xmlns:a16="http://schemas.microsoft.com/office/drawing/2014/main" id="{65B3951A-A0E3-164A-B2EB-457B17064C06}"/>
              </a:ext>
            </a:extLst>
          </p:cNvPr>
          <p:cNvSpPr>
            <a:spLocks noGrp="1"/>
          </p:cNvSpPr>
          <p:nvPr>
            <p:ph idx="1"/>
          </p:nvPr>
        </p:nvSpPr>
        <p:spPr/>
        <p:txBody>
          <a:bodyPr/>
          <a:lstStyle/>
          <a:p>
            <a:pPr marL="552927" indent="-457200">
              <a:spcBef>
                <a:spcPts val="0"/>
              </a:spcBef>
              <a:buSzPct val="100000"/>
            </a:pPr>
            <a:r>
              <a:rPr lang="en-GB" sz="2700" dirty="0"/>
              <a:t>Human Over-reliance</a:t>
            </a:r>
          </a:p>
          <a:p>
            <a:pPr marL="1010127" lvl="1" indent="-457200">
              <a:spcBef>
                <a:spcPts val="0"/>
              </a:spcBef>
              <a:buSzPct val="100000"/>
            </a:pPr>
            <a:r>
              <a:rPr lang="en-GB" sz="2700" dirty="0"/>
              <a:t>Generates code that looks correct, but isn’t</a:t>
            </a:r>
          </a:p>
          <a:p>
            <a:pPr marL="552927" indent="-457200">
              <a:spcBef>
                <a:spcPts val="0"/>
              </a:spcBef>
              <a:buSzPct val="100000"/>
            </a:pPr>
            <a:r>
              <a:rPr lang="en-GB" sz="2700" dirty="0"/>
              <a:t>Misalignment</a:t>
            </a:r>
          </a:p>
          <a:p>
            <a:pPr marL="1010127" lvl="1" indent="-457200">
              <a:spcBef>
                <a:spcPts val="0"/>
              </a:spcBef>
              <a:buSzPct val="100000"/>
            </a:pPr>
            <a:r>
              <a:rPr lang="en-GB" sz="2700" dirty="0"/>
              <a:t>Deliberately suggests incorrect code</a:t>
            </a:r>
          </a:p>
          <a:p>
            <a:pPr marL="552927" indent="-457200">
              <a:spcBef>
                <a:spcPts val="0"/>
              </a:spcBef>
              <a:buSzPct val="100000"/>
            </a:pPr>
            <a:r>
              <a:rPr lang="en-GB" sz="2700" dirty="0"/>
              <a:t>Bias</a:t>
            </a:r>
          </a:p>
          <a:p>
            <a:pPr marL="1010127" lvl="1" indent="-457200">
              <a:spcBef>
                <a:spcPts val="0"/>
              </a:spcBef>
              <a:buSzPct val="100000"/>
            </a:pPr>
            <a:r>
              <a:rPr lang="en-GB" sz="2700" dirty="0"/>
              <a:t>Can generate toxic comments</a:t>
            </a:r>
          </a:p>
          <a:p>
            <a:pPr marL="552927" indent="-457200">
              <a:spcBef>
                <a:spcPts val="0"/>
              </a:spcBef>
              <a:buSzPct val="100000"/>
            </a:pPr>
            <a:r>
              <a:rPr lang="en-GB" sz="2700" dirty="0"/>
              <a:t>Economic Impact</a:t>
            </a:r>
          </a:p>
          <a:p>
            <a:pPr marL="552927" indent="-457200">
              <a:spcBef>
                <a:spcPts val="0"/>
              </a:spcBef>
              <a:buSzPct val="100000"/>
            </a:pPr>
            <a:r>
              <a:rPr lang="en-GB" sz="2700" dirty="0"/>
              <a:t>Insecure Code</a:t>
            </a:r>
          </a:p>
          <a:p>
            <a:pPr marL="552927" indent="-457200">
              <a:spcBef>
                <a:spcPts val="0"/>
              </a:spcBef>
              <a:buSzPct val="100000"/>
            </a:pPr>
            <a:r>
              <a:rPr lang="en-GB" sz="2700" dirty="0"/>
              <a:t>Environmental Impact</a:t>
            </a:r>
          </a:p>
          <a:p>
            <a:pPr marL="552927" indent="-457200">
              <a:spcBef>
                <a:spcPts val="0"/>
              </a:spcBef>
              <a:buSzPct val="100000"/>
            </a:pPr>
            <a:r>
              <a:rPr lang="en-GB" sz="2700" dirty="0"/>
              <a:t>Legal Implications</a:t>
            </a:r>
          </a:p>
        </p:txBody>
      </p:sp>
    </p:spTree>
    <p:extLst>
      <p:ext uri="{BB962C8B-B14F-4D97-AF65-F5344CB8AC3E}">
        <p14:creationId xmlns:p14="http://schemas.microsoft.com/office/powerpoint/2010/main" val="30711324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Arc 1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3301E07F-4F79-4B58-8698-EF24DC1ECD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Arc 14">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91583" y="775849"/>
            <a:ext cx="2987899" cy="2987899"/>
          </a:xfrm>
          <a:prstGeom prst="arc">
            <a:avLst>
              <a:gd name="adj1" fmla="val 14441841"/>
              <a:gd name="adj2" fmla="val 0"/>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E6603A5-2FC9-5A46-B459-C114C9CC6354}"/>
              </a:ext>
            </a:extLst>
          </p:cNvPr>
          <p:cNvSpPr>
            <a:spLocks noGrp="1"/>
          </p:cNvSpPr>
          <p:nvPr>
            <p:ph type="title"/>
          </p:nvPr>
        </p:nvSpPr>
        <p:spPr>
          <a:xfrm>
            <a:off x="838200" y="647593"/>
            <a:ext cx="4467792" cy="3060541"/>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GPT-CODE-CLIPPY</a:t>
            </a:r>
          </a:p>
        </p:txBody>
      </p:sp>
      <p:sp>
        <p:nvSpPr>
          <p:cNvPr id="17" name="Oval 16">
            <a:extLst>
              <a:ext uri="{FF2B5EF4-FFF2-40B4-BE49-F238E27FC236}">
                <a16:creationId xmlns:a16="http://schemas.microsoft.com/office/drawing/2014/main" id="{9EE6F773-742A-491A-9A00-A2A150DF50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9419" y="366810"/>
            <a:ext cx="6124381" cy="61243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Google Shape;56;p13">
            <a:extLst>
              <a:ext uri="{FF2B5EF4-FFF2-40B4-BE49-F238E27FC236}">
                <a16:creationId xmlns:a16="http://schemas.microsoft.com/office/drawing/2014/main" id="{BCE1B84E-3EB7-AE4A-96FE-DB134BB793AF}"/>
              </a:ext>
            </a:extLst>
          </p:cNvPr>
          <p:cNvPicPr preferRelativeResize="0">
            <a:picLocks noGrp="1"/>
          </p:cNvPicPr>
          <p:nvPr>
            <p:ph idx="1"/>
          </p:nvPr>
        </p:nvPicPr>
        <p:blipFill>
          <a:blip r:embed="rId2"/>
          <a:stretch>
            <a:fillRect/>
          </a:stretch>
        </p:blipFill>
        <p:spPr>
          <a:xfrm>
            <a:off x="6223623" y="1374798"/>
            <a:ext cx="4108404" cy="4108404"/>
          </a:xfrm>
          <a:custGeom>
            <a:avLst/>
            <a:gdLst/>
            <a:ahLst/>
            <a:cxnLst/>
            <a:rect l="l" t="t" r="r" b="b"/>
            <a:pathLst>
              <a:path w="4273177" h="4470400">
                <a:moveTo>
                  <a:pt x="75080" y="0"/>
                </a:moveTo>
                <a:lnTo>
                  <a:pt x="4198097" y="0"/>
                </a:lnTo>
                <a:cubicBezTo>
                  <a:pt x="4239563" y="0"/>
                  <a:pt x="4273177" y="33614"/>
                  <a:pt x="4273177" y="75080"/>
                </a:cubicBezTo>
                <a:lnTo>
                  <a:pt x="4273177" y="4395320"/>
                </a:lnTo>
                <a:cubicBezTo>
                  <a:pt x="4273177" y="4436786"/>
                  <a:pt x="4239563" y="4470400"/>
                  <a:pt x="4198097" y="4470400"/>
                </a:cubicBezTo>
                <a:lnTo>
                  <a:pt x="75080" y="4470400"/>
                </a:lnTo>
                <a:cubicBezTo>
                  <a:pt x="33614" y="4470400"/>
                  <a:pt x="0" y="4436786"/>
                  <a:pt x="0" y="4395320"/>
                </a:cubicBezTo>
                <a:lnTo>
                  <a:pt x="0" y="75080"/>
                </a:lnTo>
                <a:cubicBezTo>
                  <a:pt x="0" y="33614"/>
                  <a:pt x="33614" y="0"/>
                  <a:pt x="75080" y="0"/>
                </a:cubicBezTo>
                <a:close/>
              </a:path>
            </a:pathLst>
          </a:custGeom>
          <a:noFill/>
        </p:spPr>
      </p:pic>
    </p:spTree>
    <p:extLst>
      <p:ext uri="{BB962C8B-B14F-4D97-AF65-F5344CB8AC3E}">
        <p14:creationId xmlns:p14="http://schemas.microsoft.com/office/powerpoint/2010/main" val="22021324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4FF60E-4E0F-4240-BAB8-8D41E75B4A2B}"/>
              </a:ext>
            </a:extLst>
          </p:cNvPr>
          <p:cNvSpPr>
            <a:spLocks noGrp="1"/>
          </p:cNvSpPr>
          <p:nvPr>
            <p:ph type="title"/>
          </p:nvPr>
        </p:nvSpPr>
        <p:spPr>
          <a:xfrm>
            <a:off x="686834" y="1153572"/>
            <a:ext cx="3200400" cy="4461163"/>
          </a:xfrm>
        </p:spPr>
        <p:txBody>
          <a:bodyPr>
            <a:normAutofit/>
          </a:bodyPr>
          <a:lstStyle/>
          <a:p>
            <a:r>
              <a:rPr lang="en-US">
                <a:solidFill>
                  <a:srgbClr val="FFFFFF"/>
                </a:solidFill>
              </a:rPr>
              <a:t>Introduction</a:t>
            </a:r>
          </a:p>
        </p:txBody>
      </p:sp>
      <p:sp>
        <p:nvSpPr>
          <p:cNvPr id="3" name="Content Placeholder 2">
            <a:extLst>
              <a:ext uri="{FF2B5EF4-FFF2-40B4-BE49-F238E27FC236}">
                <a16:creationId xmlns:a16="http://schemas.microsoft.com/office/drawing/2014/main" id="{6827972A-4D85-C341-AB2E-06660D27FD77}"/>
              </a:ext>
            </a:extLst>
          </p:cNvPr>
          <p:cNvSpPr>
            <a:spLocks noGrp="1"/>
          </p:cNvSpPr>
          <p:nvPr>
            <p:ph idx="1"/>
          </p:nvPr>
        </p:nvSpPr>
        <p:spPr>
          <a:xfrm>
            <a:off x="4447308" y="591344"/>
            <a:ext cx="6906491" cy="5585619"/>
          </a:xfrm>
        </p:spPr>
        <p:txBody>
          <a:bodyPr anchor="ctr">
            <a:normAutofit/>
          </a:bodyPr>
          <a:lstStyle/>
          <a:p>
            <a:r>
              <a:rPr lang="en-US" dirty="0"/>
              <a:t>GPT-Code-</a:t>
            </a:r>
            <a:r>
              <a:rPr lang="en-US" dirty="0" err="1"/>
              <a:t>Clippy</a:t>
            </a:r>
            <a:r>
              <a:rPr lang="en-US" dirty="0"/>
              <a:t> (GPT-CC) is an open source version of </a:t>
            </a:r>
            <a:r>
              <a:rPr lang="en-US" dirty="0">
                <a:hlinkClick r:id="rId2"/>
              </a:rPr>
              <a:t>GitHub Copilot</a:t>
            </a:r>
            <a:r>
              <a:rPr lang="en-US" dirty="0"/>
              <a:t>, a language model -- based on </a:t>
            </a:r>
            <a:r>
              <a:rPr lang="en-US" dirty="0">
                <a:hlinkClick r:id="rId3"/>
              </a:rPr>
              <a:t>GPT-3</a:t>
            </a:r>
            <a:r>
              <a:rPr lang="en-US" dirty="0"/>
              <a:t>, called </a:t>
            </a:r>
            <a:r>
              <a:rPr lang="en-US" dirty="0">
                <a:hlinkClick r:id="rId4"/>
              </a:rPr>
              <a:t>GPT-Codex</a:t>
            </a:r>
            <a:r>
              <a:rPr lang="en-US" dirty="0"/>
              <a:t> -- that is fine-tuned on publicly available code from GitHub.</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19871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4FF60E-4E0F-4240-BAB8-8D41E75B4A2B}"/>
              </a:ext>
            </a:extLst>
          </p:cNvPr>
          <p:cNvSpPr>
            <a:spLocks noGrp="1"/>
          </p:cNvSpPr>
          <p:nvPr>
            <p:ph type="title"/>
          </p:nvPr>
        </p:nvSpPr>
        <p:spPr>
          <a:xfrm>
            <a:off x="686834" y="1153572"/>
            <a:ext cx="3200400" cy="4461163"/>
          </a:xfrm>
        </p:spPr>
        <p:txBody>
          <a:bodyPr>
            <a:normAutofit/>
          </a:bodyPr>
          <a:lstStyle/>
          <a:p>
            <a:r>
              <a:rPr lang="en-US">
                <a:solidFill>
                  <a:srgbClr val="FFFFFF"/>
                </a:solidFill>
              </a:rPr>
              <a:t>Dataset</a:t>
            </a:r>
          </a:p>
        </p:txBody>
      </p:sp>
      <p:sp>
        <p:nvSpPr>
          <p:cNvPr id="13" name="Content Placeholder 2">
            <a:extLst>
              <a:ext uri="{FF2B5EF4-FFF2-40B4-BE49-F238E27FC236}">
                <a16:creationId xmlns:a16="http://schemas.microsoft.com/office/drawing/2014/main" id="{6827972A-4D85-C341-AB2E-06660D27FD77}"/>
              </a:ext>
            </a:extLst>
          </p:cNvPr>
          <p:cNvSpPr>
            <a:spLocks noGrp="1"/>
          </p:cNvSpPr>
          <p:nvPr>
            <p:ph idx="1"/>
          </p:nvPr>
        </p:nvSpPr>
        <p:spPr>
          <a:xfrm>
            <a:off x="4447308" y="591344"/>
            <a:ext cx="6906491" cy="5585619"/>
          </a:xfrm>
        </p:spPr>
        <p:txBody>
          <a:bodyPr anchor="ctr">
            <a:normAutofit/>
          </a:bodyPr>
          <a:lstStyle/>
          <a:p>
            <a:r>
              <a:rPr lang="en-US" sz="1500"/>
              <a:t>The dataset used to train GPT-CC is obtained from </a:t>
            </a:r>
            <a:r>
              <a:rPr lang="en-US" sz="1500">
                <a:hlinkClick r:id="rId3"/>
              </a:rPr>
              <a:t>SEART GitHub Search</a:t>
            </a:r>
            <a:r>
              <a:rPr lang="en-US" sz="1500"/>
              <a:t> using the following criteria:</a:t>
            </a:r>
          </a:p>
          <a:p>
            <a:r>
              <a:rPr lang="en-US" sz="1500"/>
              <a:t>&gt;10 GitHub stars</a:t>
            </a:r>
          </a:p>
          <a:p>
            <a:r>
              <a:rPr lang="en-US" sz="1500"/>
              <a:t>&gt;2 commits</a:t>
            </a:r>
          </a:p>
          <a:p>
            <a:r>
              <a:rPr lang="en-US" sz="1500"/>
              <a:t>Must have a </a:t>
            </a:r>
            <a:r>
              <a:rPr lang="en-US" sz="1500" err="1"/>
              <a:t>licence</a:t>
            </a:r>
            <a:endParaRPr lang="en-US" sz="1500"/>
          </a:p>
          <a:p>
            <a:r>
              <a:rPr lang="en-US" sz="1500"/>
              <a:t>Exclude forks</a:t>
            </a:r>
          </a:p>
          <a:p>
            <a:r>
              <a:rPr lang="en-US" sz="1500"/>
              <a:t>Size &lt; 70708 bytes</a:t>
            </a:r>
          </a:p>
          <a:p>
            <a:r>
              <a:rPr lang="en-US" sz="1500"/>
              <a:t>These repositories are then combined with all of the GitHub repositories contain in </a:t>
            </a:r>
            <a:r>
              <a:rPr lang="en-US" sz="1500">
                <a:hlinkClick r:id="rId4"/>
              </a:rPr>
              <a:t>The Pile</a:t>
            </a:r>
            <a:r>
              <a:rPr lang="en-US" sz="1500"/>
              <a:t>.</a:t>
            </a:r>
          </a:p>
          <a:p>
            <a:r>
              <a:rPr lang="en-US" sz="1500"/>
              <a:t>The repositories are then filtered for duplicate files. Filtering is performed by </a:t>
            </a:r>
            <a:r>
              <a:rPr lang="en-US" sz="1500" err="1"/>
              <a:t>regexing</a:t>
            </a:r>
            <a:r>
              <a:rPr lang="en-US" sz="1500"/>
              <a:t> each file in each repository to obtain a list of "variables" (the tokens which only contain alphanumeric characters) and then filtering out any files which contain the same sequence of "variables. The deduplication script is available </a:t>
            </a:r>
            <a:r>
              <a:rPr lang="en-US" sz="1500">
                <a:hlinkClick r:id="rId5"/>
              </a:rPr>
              <a:t>here</a:t>
            </a:r>
            <a:r>
              <a:rPr lang="en-US" sz="1500"/>
              <a:t>.</a:t>
            </a:r>
          </a:p>
          <a:p>
            <a:r>
              <a:rPr lang="en-US" sz="1500"/>
              <a:t>The final dataset is available </a:t>
            </a:r>
            <a:r>
              <a:rPr lang="en-US" sz="1500">
                <a:hlinkClick r:id="rId6"/>
              </a:rPr>
              <a:t>here</a:t>
            </a:r>
            <a:r>
              <a:rPr lang="en-US" sz="1500"/>
              <a:t>. The dataset without the duplicates filtered out is also available </a:t>
            </a:r>
            <a:r>
              <a:rPr lang="en-US" sz="1500">
                <a:hlinkClick r:id="rId6"/>
              </a:rPr>
              <a:t>here</a:t>
            </a:r>
            <a:r>
              <a:rPr lang="en-US" sz="1500"/>
              <a:t>.</a:t>
            </a:r>
          </a:p>
          <a:p>
            <a:r>
              <a:rPr lang="en-US" sz="1500"/>
              <a:t>The datasheet discussing in more detail the construction, usage, and limitation of the dataset can be found </a:t>
            </a:r>
            <a:r>
              <a:rPr lang="en-US" sz="1500">
                <a:hlinkClick r:id="rId7"/>
              </a:rPr>
              <a:t>here</a:t>
            </a:r>
            <a:r>
              <a:rPr lang="en-US" sz="1500"/>
              <a:t>. We hope to get it officially into </a:t>
            </a:r>
            <a:r>
              <a:rPr lang="en-US" sz="1500" err="1"/>
              <a:t>Huggingface's</a:t>
            </a:r>
            <a:r>
              <a:rPr lang="en-US" sz="1500"/>
              <a:t> datasets library </a:t>
            </a:r>
            <a:r>
              <a:rPr lang="en-US" sz="1500">
                <a:hlinkClick r:id="rId8"/>
              </a:rPr>
              <a:t>soon</a:t>
            </a:r>
            <a:r>
              <a:rPr lang="en-US" sz="1500"/>
              <a:t>!</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00090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Freeform: Shape 27">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6D78EB-046F-3A49-BF15-3E18AA8451FD}"/>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How did we do it?</a:t>
            </a:r>
          </a:p>
        </p:txBody>
      </p:sp>
      <p:sp>
        <p:nvSpPr>
          <p:cNvPr id="6" name="Content Placeholder 5">
            <a:extLst>
              <a:ext uri="{FF2B5EF4-FFF2-40B4-BE49-F238E27FC236}">
                <a16:creationId xmlns:a16="http://schemas.microsoft.com/office/drawing/2014/main" id="{CD7A23FC-E6AA-3343-A334-5CEC9712E3BE}"/>
              </a:ext>
            </a:extLst>
          </p:cNvPr>
          <p:cNvSpPr>
            <a:spLocks noGrp="1"/>
          </p:cNvSpPr>
          <p:nvPr>
            <p:ph idx="1"/>
          </p:nvPr>
        </p:nvSpPr>
        <p:spPr>
          <a:xfrm>
            <a:off x="4447308" y="591344"/>
            <a:ext cx="6906491" cy="5585619"/>
          </a:xfrm>
        </p:spPr>
        <p:txBody>
          <a:bodyPr anchor="ctr">
            <a:normAutofit/>
          </a:bodyPr>
          <a:lstStyle/>
          <a:p>
            <a:r>
              <a:rPr lang="en-US" sz="1800" dirty="0"/>
              <a:t>To train our model, we used </a:t>
            </a:r>
            <a:r>
              <a:rPr lang="en-US" sz="1800" dirty="0" err="1"/>
              <a:t>Huggingface's</a:t>
            </a:r>
            <a:r>
              <a:rPr lang="en-US" sz="1800" dirty="0"/>
              <a:t> </a:t>
            </a:r>
            <a:r>
              <a:rPr lang="en-US" sz="1800" dirty="0">
                <a:hlinkClick r:id="rId3"/>
              </a:rPr>
              <a:t>Transformers</a:t>
            </a:r>
            <a:r>
              <a:rPr lang="en-US" sz="1800" dirty="0"/>
              <a:t> library and specifically their </a:t>
            </a:r>
            <a:r>
              <a:rPr lang="en-US" sz="1800" dirty="0">
                <a:hlinkClick r:id="rId4"/>
              </a:rPr>
              <a:t>Flax</a:t>
            </a:r>
            <a:r>
              <a:rPr lang="en-US" sz="1800" dirty="0"/>
              <a:t> API to fine-tune our model on various code datasets including one of our own, which we scraped from GitHub.</a:t>
            </a:r>
          </a:p>
          <a:p>
            <a:r>
              <a:rPr lang="en-US" sz="1800" dirty="0"/>
              <a:t> Modifying the batch size and learning rate as suggested by people in </a:t>
            </a:r>
            <a:r>
              <a:rPr lang="en-US" sz="1800" dirty="0" err="1"/>
              <a:t>EleutherAI's</a:t>
            </a:r>
            <a:r>
              <a:rPr lang="en-US" sz="1800" dirty="0"/>
              <a:t> discord server when fine-tuning the model. We decided to fine-tune rather than train from scratch since in </a:t>
            </a:r>
            <a:r>
              <a:rPr lang="en-US" sz="1800" dirty="0" err="1"/>
              <a:t>OpenAI's</a:t>
            </a:r>
            <a:r>
              <a:rPr lang="en-US" sz="1800" dirty="0"/>
              <a:t> </a:t>
            </a:r>
            <a:r>
              <a:rPr lang="en-US" sz="1800" dirty="0">
                <a:hlinkClick r:id="rId5"/>
              </a:rPr>
              <a:t>GPT-Codex</a:t>
            </a:r>
            <a:r>
              <a:rPr lang="en-US" sz="1800" dirty="0"/>
              <a:t> paper, they report that training from scratch and fine-tuning the model are both equally in performance. However, fine-tuning allowed the model to converge faster than training from scratch. Therefore, all of the versions of our models are fine-tuned.</a:t>
            </a:r>
          </a:p>
          <a:p>
            <a:r>
              <a:rPr lang="en-US" sz="1800" dirty="0"/>
              <a:t>Our training scripts are based on the Flax Causal Language Modelling script from </a:t>
            </a:r>
            <a:r>
              <a:rPr lang="en-US" sz="1800" dirty="0">
                <a:hlinkClick r:id="rId6"/>
              </a:rPr>
              <a:t>here</a:t>
            </a:r>
            <a:r>
              <a:rPr lang="en-US" sz="1800" dirty="0"/>
              <a:t>. However, we heavily modified this script to support the GPT3 learning rate scheduler, weights and biases report monitoring, and gradient accumulation since we only had access to TPUv3-8s for training and so large batch sizes (1024-2048) would not fit in memory.</a:t>
            </a:r>
          </a:p>
        </p:txBody>
      </p:sp>
      <p:sp>
        <p:nvSpPr>
          <p:cNvPr id="30" name="Arc 29">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36438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Freeform: Shape 8">
            <a:extLst>
              <a:ext uri="{FF2B5EF4-FFF2-40B4-BE49-F238E27FC236}">
                <a16:creationId xmlns:a16="http://schemas.microsoft.com/office/drawing/2014/main" id="{AA5ED585-FEBB-4DAD-84C0-97BEE6C36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8933" y="4841194"/>
            <a:ext cx="1737401" cy="959536"/>
          </a:xfrm>
          <a:custGeom>
            <a:avLst/>
            <a:gdLst/>
            <a:ahLst/>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0">
            <a:extLst>
              <a:ext uri="{FF2B5EF4-FFF2-40B4-BE49-F238E27FC236}">
                <a16:creationId xmlns:a16="http://schemas.microsoft.com/office/drawing/2014/main" id="{EF6AC352-A720-4DB3-87CA-A33B0607CA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1" name="Rectangle 12">
            <a:extLst>
              <a:ext uri="{FF2B5EF4-FFF2-40B4-BE49-F238E27FC236}">
                <a16:creationId xmlns:a16="http://schemas.microsoft.com/office/drawing/2014/main" id="{8ECBFEF8-9038-4E5E-A5F1-E4DC23035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Content Placeholder 3" descr="Text&#10;&#10;Description automatically generated">
            <a:extLst>
              <a:ext uri="{FF2B5EF4-FFF2-40B4-BE49-F238E27FC236}">
                <a16:creationId xmlns:a16="http://schemas.microsoft.com/office/drawing/2014/main" id="{55F43139-5C16-814B-BADA-45255446C833}"/>
              </a:ext>
            </a:extLst>
          </p:cNvPr>
          <p:cNvPicPr>
            <a:picLocks noGrp="1" noChangeAspect="1"/>
          </p:cNvPicPr>
          <p:nvPr>
            <p:ph idx="1"/>
          </p:nvPr>
        </p:nvPicPr>
        <p:blipFill rotWithShape="1">
          <a:blip r:embed="rId3"/>
          <a:srcRect t="3047" r="1" b="1"/>
          <a:stretch/>
        </p:blipFill>
        <p:spPr>
          <a:xfrm>
            <a:off x="261682" y="233061"/>
            <a:ext cx="11668636" cy="6391879"/>
          </a:xfrm>
          <a:custGeom>
            <a:avLst/>
            <a:gdLst/>
            <a:ahLst/>
            <a:cxnLst/>
            <a:rect l="l" t="t" r="r" b="b"/>
            <a:pathLst>
              <a:path w="11668636" h="6391879">
                <a:moveTo>
                  <a:pt x="82200" y="0"/>
                </a:moveTo>
                <a:lnTo>
                  <a:pt x="11586436" y="0"/>
                </a:lnTo>
                <a:cubicBezTo>
                  <a:pt x="11631834" y="0"/>
                  <a:pt x="11668636" y="36802"/>
                  <a:pt x="11668636" y="82200"/>
                </a:cubicBezTo>
                <a:lnTo>
                  <a:pt x="11668636" y="6309679"/>
                </a:lnTo>
                <a:cubicBezTo>
                  <a:pt x="11668636" y="6355077"/>
                  <a:pt x="11631834" y="6391879"/>
                  <a:pt x="11586436" y="6391879"/>
                </a:cubicBezTo>
                <a:lnTo>
                  <a:pt x="82200" y="6391879"/>
                </a:lnTo>
                <a:cubicBezTo>
                  <a:pt x="36802" y="6391879"/>
                  <a:pt x="0" y="6355077"/>
                  <a:pt x="0" y="6309679"/>
                </a:cubicBezTo>
                <a:lnTo>
                  <a:pt x="0" y="82200"/>
                </a:lnTo>
                <a:cubicBezTo>
                  <a:pt x="0" y="36802"/>
                  <a:pt x="36802" y="0"/>
                  <a:pt x="82200" y="0"/>
                </a:cubicBezTo>
                <a:close/>
              </a:path>
            </a:pathLst>
          </a:custGeom>
        </p:spPr>
      </p:pic>
      <p:sp>
        <p:nvSpPr>
          <p:cNvPr id="22" name="Arc 14">
            <a:extLst>
              <a:ext uri="{FF2B5EF4-FFF2-40B4-BE49-F238E27FC236}">
                <a16:creationId xmlns:a16="http://schemas.microsoft.com/office/drawing/2014/main" id="{F37E8EB2-7BE0-4F3D-921C-F4E9C2C149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7715">
            <a:off x="8958979" y="368138"/>
            <a:ext cx="2987899" cy="2987899"/>
          </a:xfrm>
          <a:prstGeom prst="arc">
            <a:avLst>
              <a:gd name="adj1" fmla="val 16200000"/>
              <a:gd name="adj2" fmla="val 2287352"/>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3" name="Oval 16">
            <a:extLst>
              <a:ext uri="{FF2B5EF4-FFF2-40B4-BE49-F238E27FC236}">
                <a16:creationId xmlns:a16="http://schemas.microsoft.com/office/drawing/2014/main" id="{E77AE46B-A945-4A7E-9911-903176079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969" y="5694291"/>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70902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9DBC8166-481C-4473-95F5-9A5B9073B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Freeform: Shape 27">
            <a:extLst>
              <a:ext uri="{FF2B5EF4-FFF2-40B4-BE49-F238E27FC236}">
                <a16:creationId xmlns:a16="http://schemas.microsoft.com/office/drawing/2014/main" id="{A5A5CE6E-90AF-4D43-A014-1F9EC83EB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12467" cy="6858000"/>
          </a:xfrm>
          <a:custGeom>
            <a:avLst/>
            <a:gdLst>
              <a:gd name="connsiteX0" fmla="*/ 0 w 4512467"/>
              <a:gd name="connsiteY0" fmla="*/ 0 h 6858000"/>
              <a:gd name="connsiteX1" fmla="*/ 2579526 w 4512467"/>
              <a:gd name="connsiteY1" fmla="*/ 0 h 6858000"/>
              <a:gd name="connsiteX2" fmla="*/ 2583267 w 4512467"/>
              <a:gd name="connsiteY2" fmla="*/ 2151 h 6858000"/>
              <a:gd name="connsiteX3" fmla="*/ 4512467 w 4512467"/>
              <a:gd name="connsiteY3" fmla="*/ 3429000 h 6858000"/>
              <a:gd name="connsiteX4" fmla="*/ 2583267 w 4512467"/>
              <a:gd name="connsiteY4" fmla="*/ 6855849 h 6858000"/>
              <a:gd name="connsiteX5" fmla="*/ 2579526 w 4512467"/>
              <a:gd name="connsiteY5" fmla="*/ 6858000 h 6858000"/>
              <a:gd name="connsiteX6" fmla="*/ 0 w 451246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2467" h="6858000">
                <a:moveTo>
                  <a:pt x="0" y="0"/>
                </a:moveTo>
                <a:lnTo>
                  <a:pt x="2579526" y="0"/>
                </a:lnTo>
                <a:lnTo>
                  <a:pt x="2583267" y="2151"/>
                </a:lnTo>
                <a:cubicBezTo>
                  <a:pt x="3739868" y="704919"/>
                  <a:pt x="4512467" y="1976735"/>
                  <a:pt x="4512467" y="3429000"/>
                </a:cubicBezTo>
                <a:cubicBezTo>
                  <a:pt x="4512467" y="4881266"/>
                  <a:pt x="3739868" y="6153081"/>
                  <a:pt x="2583267" y="6855849"/>
                </a:cubicBezTo>
                <a:lnTo>
                  <a:pt x="2579526"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4FF60E-4E0F-4240-BAB8-8D41E75B4A2B}"/>
              </a:ext>
            </a:extLst>
          </p:cNvPr>
          <p:cNvSpPr>
            <a:spLocks noGrp="1"/>
          </p:cNvSpPr>
          <p:nvPr>
            <p:ph type="title"/>
          </p:nvPr>
        </p:nvSpPr>
        <p:spPr>
          <a:xfrm>
            <a:off x="838200" y="643467"/>
            <a:ext cx="2951205" cy="5571066"/>
          </a:xfrm>
        </p:spPr>
        <p:txBody>
          <a:bodyPr vert="horz" lIns="91440" tIns="45720" rIns="91440" bIns="45720" rtlCol="0">
            <a:normAutofit/>
          </a:bodyPr>
          <a:lstStyle/>
          <a:p>
            <a:r>
              <a:rPr lang="en-US" kern="1200">
                <a:solidFill>
                  <a:srgbClr val="FFFFFF"/>
                </a:solidFill>
                <a:latin typeface="+mj-lt"/>
                <a:ea typeface="+mj-ea"/>
                <a:cs typeface="+mj-cs"/>
              </a:rPr>
              <a:t>Evaluation</a:t>
            </a:r>
          </a:p>
        </p:txBody>
      </p:sp>
      <p:sp>
        <p:nvSpPr>
          <p:cNvPr id="6" name="Rectangle 2">
            <a:extLst>
              <a:ext uri="{FF2B5EF4-FFF2-40B4-BE49-F238E27FC236}">
                <a16:creationId xmlns:a16="http://schemas.microsoft.com/office/drawing/2014/main" id="{4F8F77A6-E180-664B-A4A0-BBA6C99AE14E}"/>
              </a:ext>
            </a:extLst>
          </p:cNvPr>
          <p:cNvSpPr>
            <a:spLocks noChangeArrowheads="1"/>
          </p:cNvSpPr>
          <p:nvPr/>
        </p:nvSpPr>
        <p:spPr bwMode="auto">
          <a:xfrm>
            <a:off x="838201" y="1984443"/>
            <a:ext cx="5257800" cy="419252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L="0" marR="0" lvl="0" indent="-228600" fontAlgn="base">
              <a:lnSpc>
                <a:spcPct val="90000"/>
              </a:lnSpc>
              <a:spcBef>
                <a:spcPct val="0"/>
              </a:spcBef>
              <a:spcAft>
                <a:spcPts val="600"/>
              </a:spcAft>
              <a:buClrTx/>
              <a:buSzTx/>
              <a:buFont typeface="Arial" panose="020B0604020202020204" pitchFamily="34" charset="0"/>
              <a:buChar char="•"/>
              <a:tabLst/>
            </a:pPr>
            <a:endParaRPr kumimoji="0" lang="en-US" altLang="en-US" sz="2400" b="0" i="0" u="none" strike="noStrike" cap="none" normalizeH="0" baseline="0" dirty="0">
              <a:ln>
                <a:noFill/>
              </a:ln>
              <a:effectLst/>
            </a:endParaRPr>
          </a:p>
        </p:txBody>
      </p:sp>
      <p:graphicFrame>
        <p:nvGraphicFramePr>
          <p:cNvPr id="5" name="Content Placeholder 4">
            <a:extLst>
              <a:ext uri="{FF2B5EF4-FFF2-40B4-BE49-F238E27FC236}">
                <a16:creationId xmlns:a16="http://schemas.microsoft.com/office/drawing/2014/main" id="{EAF6AD6D-8303-F04C-A69E-16228D32621C}"/>
              </a:ext>
            </a:extLst>
          </p:cNvPr>
          <p:cNvGraphicFramePr>
            <a:graphicFrameLocks noGrp="1"/>
          </p:cNvGraphicFramePr>
          <p:nvPr>
            <p:ph idx="1"/>
            <p:extLst>
              <p:ext uri="{D42A27DB-BD31-4B8C-83A1-F6EECF244321}">
                <p14:modId xmlns:p14="http://schemas.microsoft.com/office/powerpoint/2010/main" val="4095514177"/>
              </p:ext>
            </p:extLst>
          </p:nvPr>
        </p:nvGraphicFramePr>
        <p:xfrm>
          <a:off x="5207640" y="1751227"/>
          <a:ext cx="6291715" cy="3315214"/>
        </p:xfrm>
        <a:graphic>
          <a:graphicData uri="http://schemas.openxmlformats.org/drawingml/2006/table">
            <a:tbl>
              <a:tblPr/>
              <a:tblGrid>
                <a:gridCol w="1649102">
                  <a:extLst>
                    <a:ext uri="{9D8B030D-6E8A-4147-A177-3AD203B41FA5}">
                      <a16:colId xmlns:a16="http://schemas.microsoft.com/office/drawing/2014/main" val="3424639736"/>
                    </a:ext>
                  </a:extLst>
                </a:gridCol>
                <a:gridCol w="1132966">
                  <a:extLst>
                    <a:ext uri="{9D8B030D-6E8A-4147-A177-3AD203B41FA5}">
                      <a16:colId xmlns:a16="http://schemas.microsoft.com/office/drawing/2014/main" val="2992387425"/>
                    </a:ext>
                  </a:extLst>
                </a:gridCol>
                <a:gridCol w="1132966">
                  <a:extLst>
                    <a:ext uri="{9D8B030D-6E8A-4147-A177-3AD203B41FA5}">
                      <a16:colId xmlns:a16="http://schemas.microsoft.com/office/drawing/2014/main" val="1894026290"/>
                    </a:ext>
                  </a:extLst>
                </a:gridCol>
                <a:gridCol w="1132966">
                  <a:extLst>
                    <a:ext uri="{9D8B030D-6E8A-4147-A177-3AD203B41FA5}">
                      <a16:colId xmlns:a16="http://schemas.microsoft.com/office/drawing/2014/main" val="1306242618"/>
                    </a:ext>
                  </a:extLst>
                </a:gridCol>
                <a:gridCol w="1243715">
                  <a:extLst>
                    <a:ext uri="{9D8B030D-6E8A-4147-A177-3AD203B41FA5}">
                      <a16:colId xmlns:a16="http://schemas.microsoft.com/office/drawing/2014/main" val="3404478377"/>
                    </a:ext>
                  </a:extLst>
                </a:gridCol>
              </a:tblGrid>
              <a:tr h="392053">
                <a:tc>
                  <a:txBody>
                    <a:bodyPr/>
                    <a:lstStyle/>
                    <a:p>
                      <a:pPr algn="l" fontAlgn="ctr">
                        <a:spcBef>
                          <a:spcPts val="0"/>
                        </a:spcBef>
                        <a:spcAft>
                          <a:spcPts val="0"/>
                        </a:spcAft>
                      </a:pPr>
                      <a:r>
                        <a:rPr lang="en-US" sz="1600" b="1" i="0" u="none" strike="noStrike">
                          <a:solidFill>
                            <a:srgbClr val="9F9F9F"/>
                          </a:solidFill>
                          <a:effectLst/>
                          <a:latin typeface="Arial" panose="020B0604020202020204" pitchFamily="34" charset="0"/>
                        </a:rPr>
                        <a:t>Model</a:t>
                      </a:r>
                      <a:endParaRPr lang="en-US" sz="1600" b="0" i="0" u="none" strike="noStrike">
                        <a:solidFill>
                          <a:srgbClr val="9F9F9F"/>
                        </a:solidFill>
                        <a:effectLst/>
                        <a:latin typeface="Arial" panose="020B0604020202020204" pitchFamily="34" charset="0"/>
                      </a:endParaRP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1" i="0" u="none" strike="noStrike">
                          <a:solidFill>
                            <a:srgbClr val="9F9F9F"/>
                          </a:solidFill>
                          <a:effectLst/>
                          <a:latin typeface="Arial" panose="020B0604020202020204" pitchFamily="34" charset="0"/>
                        </a:rPr>
                        <a:t>pass@1</a:t>
                      </a:r>
                      <a:endParaRPr lang="en-US" sz="1600" b="0" i="0" u="none" strike="noStrike">
                        <a:solidFill>
                          <a:srgbClr val="9F9F9F"/>
                        </a:solidFill>
                        <a:effectLst/>
                        <a:latin typeface="Arial" panose="020B0604020202020204" pitchFamily="34" charset="0"/>
                      </a:endParaRP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1" i="0" u="none" strike="noStrike">
                          <a:solidFill>
                            <a:srgbClr val="9F9F9F"/>
                          </a:solidFill>
                          <a:effectLst/>
                          <a:latin typeface="Arial" panose="020B0604020202020204" pitchFamily="34" charset="0"/>
                        </a:rPr>
                        <a:t>pass@2</a:t>
                      </a:r>
                      <a:endParaRPr lang="en-US" sz="1600" b="0" i="0" u="none" strike="noStrike">
                        <a:solidFill>
                          <a:srgbClr val="9F9F9F"/>
                        </a:solidFill>
                        <a:effectLst/>
                        <a:latin typeface="Arial" panose="020B0604020202020204" pitchFamily="34" charset="0"/>
                      </a:endParaRP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1" i="0" u="none" strike="noStrike">
                          <a:solidFill>
                            <a:srgbClr val="9F9F9F"/>
                          </a:solidFill>
                          <a:effectLst/>
                          <a:latin typeface="Arial" panose="020B0604020202020204" pitchFamily="34" charset="0"/>
                        </a:rPr>
                        <a:t>pass@5</a:t>
                      </a:r>
                      <a:endParaRPr lang="en-US" sz="1600" b="0" i="0" u="none" strike="noStrike">
                        <a:solidFill>
                          <a:srgbClr val="9F9F9F"/>
                        </a:solidFill>
                        <a:effectLst/>
                        <a:latin typeface="Arial" panose="020B0604020202020204" pitchFamily="34" charset="0"/>
                      </a:endParaRP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1" i="0" u="none" strike="noStrike">
                          <a:solidFill>
                            <a:srgbClr val="9F9F9F"/>
                          </a:solidFill>
                          <a:effectLst/>
                          <a:latin typeface="Arial" panose="020B0604020202020204" pitchFamily="34" charset="0"/>
                        </a:rPr>
                        <a:t>pass@10</a:t>
                      </a:r>
                      <a:endParaRPr lang="en-US" sz="1600" b="0" i="0" u="none" strike="noStrike">
                        <a:solidFill>
                          <a:srgbClr val="9F9F9F"/>
                        </a:solidFill>
                        <a:effectLst/>
                        <a:latin typeface="Arial" panose="020B0604020202020204" pitchFamily="34" charset="0"/>
                      </a:endParaRPr>
                    </a:p>
                  </a:txBody>
                  <a:tcPr marL="111782" marR="111782" marT="51592" marB="51592" anchor="ctr">
                    <a:lnL>
                      <a:noFill/>
                    </a:lnL>
                    <a:lnR>
                      <a:noFill/>
                    </a:lnR>
                    <a:lnT>
                      <a:noFill/>
                    </a:lnT>
                    <a:lnB>
                      <a:noFill/>
                    </a:lnB>
                    <a:solidFill>
                      <a:srgbClr val="0D1117"/>
                    </a:solidFill>
                  </a:tcPr>
                </a:tc>
                <a:extLst>
                  <a:ext uri="{0D108BD9-81ED-4DB2-BD59-A6C34878D82A}">
                    <a16:rowId xmlns:a16="http://schemas.microsoft.com/office/drawing/2014/main" val="2006453649"/>
                  </a:ext>
                </a:extLst>
              </a:tr>
              <a:tr h="632777">
                <a:tc>
                  <a:txBody>
                    <a:bodyPr/>
                    <a:lstStyle/>
                    <a:p>
                      <a:pPr algn="l" fontAlgn="ctr">
                        <a:spcBef>
                          <a:spcPts val="0"/>
                        </a:spcBef>
                        <a:spcAft>
                          <a:spcPts val="0"/>
                        </a:spcAft>
                      </a:pPr>
                      <a:r>
                        <a:rPr lang="en-US" sz="1600" b="0" i="0" u="none" strike="noStrike">
                          <a:solidFill>
                            <a:srgbClr val="9F9F9F"/>
                          </a:solidFill>
                          <a:effectLst/>
                          <a:latin typeface="Arial" panose="020B0604020202020204" pitchFamily="34" charset="0"/>
                        </a:rPr>
                        <a:t>EleutherAI/gpt-neo</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dirty="0">
                          <a:solidFill>
                            <a:srgbClr val="9F9F9F"/>
                          </a:solidFill>
                          <a:effectLst/>
                          <a:latin typeface="Arial" panose="020B0604020202020204" pitchFamily="34" charset="0"/>
                        </a:rPr>
                        <a:t>0.12%</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0.24%</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0.61%</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1.22%</a:t>
                      </a:r>
                    </a:p>
                  </a:txBody>
                  <a:tcPr marL="111782" marR="111782" marT="51592" marB="51592" anchor="ctr">
                    <a:lnL>
                      <a:noFill/>
                    </a:lnL>
                    <a:lnR>
                      <a:noFill/>
                    </a:lnR>
                    <a:lnT>
                      <a:noFill/>
                    </a:lnT>
                    <a:lnB>
                      <a:noFill/>
                    </a:lnB>
                    <a:solidFill>
                      <a:srgbClr val="0D1117"/>
                    </a:solidFill>
                  </a:tcPr>
                </a:tc>
                <a:extLst>
                  <a:ext uri="{0D108BD9-81ED-4DB2-BD59-A6C34878D82A}">
                    <a16:rowId xmlns:a16="http://schemas.microsoft.com/office/drawing/2014/main" val="3020677430"/>
                  </a:ext>
                </a:extLst>
              </a:tr>
              <a:tr h="632777">
                <a:tc>
                  <a:txBody>
                    <a:bodyPr/>
                    <a:lstStyle/>
                    <a:p>
                      <a:pPr algn="l" fontAlgn="ctr">
                        <a:spcBef>
                          <a:spcPts val="0"/>
                        </a:spcBef>
                        <a:spcAft>
                          <a:spcPts val="0"/>
                        </a:spcAft>
                      </a:pPr>
                      <a:r>
                        <a:rPr lang="en-US" sz="1600" b="0" i="0" u="none" strike="noStrike">
                          <a:solidFill>
                            <a:srgbClr val="9F9F9F"/>
                          </a:solidFill>
                          <a:effectLst/>
                          <a:latin typeface="Arial" panose="020B0604020202020204" pitchFamily="34" charset="0"/>
                        </a:rPr>
                        <a:t>gpt-neo-125M-apps</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0.06%</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0.12%</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0.30%</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0.61%</a:t>
                      </a:r>
                    </a:p>
                  </a:txBody>
                  <a:tcPr marL="111782" marR="111782" marT="51592" marB="51592" anchor="ctr">
                    <a:lnL>
                      <a:noFill/>
                    </a:lnL>
                    <a:lnR>
                      <a:noFill/>
                    </a:lnR>
                    <a:lnT>
                      <a:noFill/>
                    </a:lnT>
                    <a:lnB>
                      <a:noFill/>
                    </a:lnB>
                    <a:solidFill>
                      <a:srgbClr val="0D1117"/>
                    </a:solidFill>
                  </a:tcPr>
                </a:tc>
                <a:extLst>
                  <a:ext uri="{0D108BD9-81ED-4DB2-BD59-A6C34878D82A}">
                    <a16:rowId xmlns:a16="http://schemas.microsoft.com/office/drawing/2014/main" val="3791082606"/>
                  </a:ext>
                </a:extLst>
              </a:tr>
              <a:tr h="873501">
                <a:tc>
                  <a:txBody>
                    <a:bodyPr/>
                    <a:lstStyle/>
                    <a:p>
                      <a:pPr algn="l" fontAlgn="ctr">
                        <a:spcBef>
                          <a:spcPts val="0"/>
                        </a:spcBef>
                        <a:spcAft>
                          <a:spcPts val="0"/>
                        </a:spcAft>
                      </a:pPr>
                      <a:r>
                        <a:rPr lang="en-US" sz="1600" b="0" i="0" u="none" strike="noStrike">
                          <a:solidFill>
                            <a:srgbClr val="9F9F9F"/>
                          </a:solidFill>
                          <a:effectLst/>
                          <a:latin typeface="Arial" panose="020B0604020202020204" pitchFamily="34" charset="0"/>
                        </a:rPr>
                        <a:t>dedup-filtered-no-resize-2048bs</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extLst>
                  <a:ext uri="{0D108BD9-81ED-4DB2-BD59-A6C34878D82A}">
                    <a16:rowId xmlns:a16="http://schemas.microsoft.com/office/drawing/2014/main" val="2880631471"/>
                  </a:ext>
                </a:extLst>
              </a:tr>
              <a:tr h="392053">
                <a:tc>
                  <a:txBody>
                    <a:bodyPr/>
                    <a:lstStyle/>
                    <a:p>
                      <a:pPr algn="l" fontAlgn="ctr">
                        <a:spcBef>
                          <a:spcPts val="0"/>
                        </a:spcBef>
                        <a:spcAft>
                          <a:spcPts val="0"/>
                        </a:spcAft>
                      </a:pPr>
                      <a:r>
                        <a:rPr lang="en-US" sz="1600" b="0" i="0" u="none" strike="noStrike">
                          <a:solidFill>
                            <a:srgbClr val="9F9F9F"/>
                          </a:solidFill>
                          <a:effectLst/>
                          <a:latin typeface="Arial" panose="020B0604020202020204" pitchFamily="34" charset="0"/>
                        </a:rPr>
                        <a:t>1024-filtered</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extLst>
                  <a:ext uri="{0D108BD9-81ED-4DB2-BD59-A6C34878D82A}">
                    <a16:rowId xmlns:a16="http://schemas.microsoft.com/office/drawing/2014/main" val="2574332494"/>
                  </a:ext>
                </a:extLst>
              </a:tr>
              <a:tr h="392053">
                <a:tc>
                  <a:txBody>
                    <a:bodyPr/>
                    <a:lstStyle/>
                    <a:p>
                      <a:pPr algn="l" fontAlgn="ctr">
                        <a:spcBef>
                          <a:spcPts val="0"/>
                        </a:spcBef>
                        <a:spcAft>
                          <a:spcPts val="0"/>
                        </a:spcAft>
                      </a:pPr>
                      <a:r>
                        <a:rPr lang="en-US" sz="1600" b="0" i="0" u="none" strike="noStrike">
                          <a:solidFill>
                            <a:srgbClr val="9F9F9F"/>
                          </a:solidFill>
                          <a:effectLst/>
                          <a:latin typeface="Arial" panose="020B0604020202020204" pitchFamily="34" charset="0"/>
                        </a:rPr>
                        <a:t>dedup-2048</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tc>
                  <a:txBody>
                    <a:bodyPr/>
                    <a:lstStyle/>
                    <a:p>
                      <a:pPr algn="ctr" fontAlgn="ctr">
                        <a:spcBef>
                          <a:spcPts val="0"/>
                        </a:spcBef>
                        <a:spcAft>
                          <a:spcPts val="0"/>
                        </a:spcAft>
                      </a:pPr>
                      <a:r>
                        <a:rPr lang="en-US" sz="1600" b="0" i="0" u="none" strike="noStrike" dirty="0">
                          <a:solidFill>
                            <a:srgbClr val="9F9F9F"/>
                          </a:solidFill>
                          <a:effectLst/>
                          <a:latin typeface="Arial" panose="020B0604020202020204" pitchFamily="34" charset="0"/>
                        </a:rPr>
                        <a:t>0.00%</a:t>
                      </a:r>
                    </a:p>
                  </a:txBody>
                  <a:tcPr marL="111782" marR="111782" marT="51592" marB="51592" anchor="ctr">
                    <a:lnL>
                      <a:noFill/>
                    </a:lnL>
                    <a:lnR>
                      <a:noFill/>
                    </a:lnR>
                    <a:lnT>
                      <a:noFill/>
                    </a:lnT>
                    <a:lnB>
                      <a:noFill/>
                    </a:lnB>
                    <a:solidFill>
                      <a:srgbClr val="0D1117"/>
                    </a:solidFill>
                  </a:tcPr>
                </a:tc>
                <a:extLst>
                  <a:ext uri="{0D108BD9-81ED-4DB2-BD59-A6C34878D82A}">
                    <a16:rowId xmlns:a16="http://schemas.microsoft.com/office/drawing/2014/main" val="597215616"/>
                  </a:ext>
                </a:extLst>
              </a:tr>
            </a:tbl>
          </a:graphicData>
        </a:graphic>
      </p:graphicFrame>
    </p:spTree>
    <p:extLst>
      <p:ext uri="{BB962C8B-B14F-4D97-AF65-F5344CB8AC3E}">
        <p14:creationId xmlns:p14="http://schemas.microsoft.com/office/powerpoint/2010/main" val="4049830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3F138222-D274-4866-96E7-C3B1D6DA8C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Arc 15">
            <a:extLst>
              <a:ext uri="{FF2B5EF4-FFF2-40B4-BE49-F238E27FC236}">
                <a16:creationId xmlns:a16="http://schemas.microsoft.com/office/drawing/2014/main" id="{5888E255-D20B-4F26-B9DA-3DF036797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604789">
            <a:off x="675639" y="775849"/>
            <a:ext cx="2987899" cy="2987899"/>
          </a:xfrm>
          <a:prstGeom prst="arc">
            <a:avLst>
              <a:gd name="adj1" fmla="val 14455503"/>
              <a:gd name="adj2" fmla="val 0"/>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3760230-5419-014F-B244-D572F5A8665E}"/>
              </a:ext>
            </a:extLst>
          </p:cNvPr>
          <p:cNvSpPr>
            <a:spLocks noGrp="1"/>
          </p:cNvSpPr>
          <p:nvPr>
            <p:ph type="title"/>
          </p:nvPr>
        </p:nvSpPr>
        <p:spPr>
          <a:xfrm>
            <a:off x="841512" y="1122363"/>
            <a:ext cx="5087631" cy="2387600"/>
          </a:xfrm>
        </p:spPr>
        <p:txBody>
          <a:bodyPr vert="horz" lIns="91440" tIns="45720" rIns="91440" bIns="45720" rtlCol="0" anchor="b">
            <a:normAutofit/>
          </a:bodyPr>
          <a:lstStyle/>
          <a:p>
            <a:pPr algn="ctr"/>
            <a:r>
              <a:rPr lang="en-US" sz="6000" kern="1200">
                <a:solidFill>
                  <a:srgbClr val="FFFFFF"/>
                </a:solidFill>
                <a:latin typeface="+mj-lt"/>
                <a:ea typeface="+mj-ea"/>
                <a:cs typeface="+mj-cs"/>
              </a:rPr>
              <a:t>Demo</a:t>
            </a:r>
          </a:p>
        </p:txBody>
      </p:sp>
      <p:sp>
        <p:nvSpPr>
          <p:cNvPr id="18" name="Oval 17">
            <a:extLst>
              <a:ext uri="{FF2B5EF4-FFF2-40B4-BE49-F238E27FC236}">
                <a16:creationId xmlns:a16="http://schemas.microsoft.com/office/drawing/2014/main" id="{02AD46D6-02D6-45B3-921C-F4033826EF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2790" y="5367348"/>
            <a:ext cx="616353" cy="599633"/>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Content Placeholder 4" descr="A screenshot of a computer&#10;&#10;Description automatically generated">
            <a:extLst>
              <a:ext uri="{FF2B5EF4-FFF2-40B4-BE49-F238E27FC236}">
                <a16:creationId xmlns:a16="http://schemas.microsoft.com/office/drawing/2014/main" id="{86E9125A-D6AA-FC4E-802C-65B1C9438B18}"/>
              </a:ext>
            </a:extLst>
          </p:cNvPr>
          <p:cNvPicPr>
            <a:picLocks noGrp="1" noChangeAspect="1"/>
          </p:cNvPicPr>
          <p:nvPr>
            <p:ph idx="1"/>
          </p:nvPr>
        </p:nvPicPr>
        <p:blipFill>
          <a:blip r:embed="rId3"/>
          <a:stretch>
            <a:fillRect/>
          </a:stretch>
        </p:blipFill>
        <p:spPr>
          <a:xfrm>
            <a:off x="510480" y="146316"/>
            <a:ext cx="11437916" cy="6433826"/>
          </a:xfrm>
          <a:custGeom>
            <a:avLst/>
            <a:gdLst/>
            <a:ahLst/>
            <a:cxnLst/>
            <a:rect l="l" t="t" r="r" b="b"/>
            <a:pathLst>
              <a:path w="5051479" h="5503900">
                <a:moveTo>
                  <a:pt x="151948" y="0"/>
                </a:moveTo>
                <a:lnTo>
                  <a:pt x="4899531" y="0"/>
                </a:lnTo>
                <a:cubicBezTo>
                  <a:pt x="4983450" y="0"/>
                  <a:pt x="5051479" y="68029"/>
                  <a:pt x="5051479" y="151948"/>
                </a:cubicBezTo>
                <a:lnTo>
                  <a:pt x="5051479" y="5351952"/>
                </a:lnTo>
                <a:cubicBezTo>
                  <a:pt x="5051479" y="5435871"/>
                  <a:pt x="4983450" y="5503900"/>
                  <a:pt x="4899531" y="5503900"/>
                </a:cubicBezTo>
                <a:lnTo>
                  <a:pt x="151948" y="5503900"/>
                </a:lnTo>
                <a:cubicBezTo>
                  <a:pt x="68029" y="5503900"/>
                  <a:pt x="0" y="5435871"/>
                  <a:pt x="0" y="5351952"/>
                </a:cubicBezTo>
                <a:lnTo>
                  <a:pt x="0" y="151948"/>
                </a:lnTo>
                <a:cubicBezTo>
                  <a:pt x="0" y="68029"/>
                  <a:pt x="68029" y="0"/>
                  <a:pt x="151948" y="0"/>
                </a:cubicBezTo>
                <a:close/>
              </a:path>
            </a:pathLst>
          </a:custGeom>
        </p:spPr>
      </p:pic>
    </p:spTree>
    <p:extLst>
      <p:ext uri="{BB962C8B-B14F-4D97-AF65-F5344CB8AC3E}">
        <p14:creationId xmlns:p14="http://schemas.microsoft.com/office/powerpoint/2010/main" val="5199904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6"/>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fontScale="90000"/>
          </a:bodyPr>
          <a:lstStyle/>
          <a:p>
            <a:r>
              <a:rPr lang="en-GB"/>
              <a:t>GPT-Code-Clippy</a:t>
            </a:r>
            <a:endParaRPr/>
          </a:p>
        </p:txBody>
      </p:sp>
      <p:sp>
        <p:nvSpPr>
          <p:cNvPr id="203" name="Google Shape;203;p36"/>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rmAutofit/>
          </a:bodyPr>
          <a:lstStyle/>
          <a:p>
            <a:pPr indent="-533387">
              <a:lnSpc>
                <a:spcPct val="105000"/>
              </a:lnSpc>
              <a:buSzPts val="2700"/>
              <a:buChar char="-"/>
            </a:pPr>
            <a:r>
              <a:rPr lang="en-GB" sz="3600" u="sng" dirty="0">
                <a:solidFill>
                  <a:schemeClr val="hlink"/>
                </a:solidFill>
                <a:hlinkClick r:id="rId3"/>
              </a:rPr>
              <a:t>https://github.com/ncoop57/gpt-code-clippy</a:t>
            </a:r>
            <a:endParaRPr sz="3600" dirty="0"/>
          </a:p>
          <a:p>
            <a:pPr indent="-533387">
              <a:lnSpc>
                <a:spcPct val="105000"/>
              </a:lnSpc>
              <a:buSzPts val="2700"/>
              <a:buChar char="-"/>
            </a:pPr>
            <a:r>
              <a:rPr lang="en-GB" sz="3600" u="sng" dirty="0">
                <a:solidFill>
                  <a:schemeClr val="hlink"/>
                </a:solidFill>
                <a:hlinkClick r:id="rId4"/>
              </a:rPr>
              <a:t>https://github.com/ncoop57/code-clippy-vscode</a:t>
            </a:r>
            <a:endParaRPr sz="3600" dirty="0"/>
          </a:p>
          <a:p>
            <a:pPr marL="0" indent="0">
              <a:lnSpc>
                <a:spcPct val="105000"/>
              </a:lnSpc>
              <a:spcBef>
                <a:spcPts val="1600"/>
              </a:spcBef>
              <a:spcAft>
                <a:spcPts val="1600"/>
              </a:spcAft>
              <a:buNone/>
            </a:pPr>
            <a:endParaRPr sz="3600" dirty="0"/>
          </a:p>
        </p:txBody>
      </p:sp>
      <p:pic>
        <p:nvPicPr>
          <p:cNvPr id="204" name="Google Shape;204;p36"/>
          <p:cNvPicPr preferRelativeResize="0"/>
          <p:nvPr/>
        </p:nvPicPr>
        <p:blipFill>
          <a:blip r:embed="rId5">
            <a:alphaModFix/>
          </a:blip>
          <a:stretch>
            <a:fillRect/>
          </a:stretch>
        </p:blipFill>
        <p:spPr>
          <a:xfrm>
            <a:off x="4140750" y="3033133"/>
            <a:ext cx="3910500" cy="3606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A403C-F1A2-B540-A833-E23A7A8E70E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75CCD2C1-D64E-034A-957B-3B499CC20DF4}"/>
              </a:ext>
            </a:extLst>
          </p:cNvPr>
          <p:cNvSpPr>
            <a:spLocks noGrp="1"/>
          </p:cNvSpPr>
          <p:nvPr>
            <p:ph idx="1"/>
          </p:nvPr>
        </p:nvSpPr>
        <p:spPr/>
        <p:txBody>
          <a:bodyPr>
            <a:noAutofit/>
          </a:bodyPr>
          <a:lstStyle/>
          <a:p>
            <a:r>
              <a:rPr lang="en-US" sz="1800" dirty="0"/>
              <a:t>What is this paper about?</a:t>
            </a:r>
          </a:p>
          <a:p>
            <a:pPr lvl="1"/>
            <a:r>
              <a:rPr lang="en-US" sz="1800" dirty="0"/>
              <a:t>GPT language model finetuned on publicly available code from GitHub, and study its Python code-writing capabilities. A distinct production version of Codex </a:t>
            </a:r>
            <a:r>
              <a:rPr lang="en-US" sz="1800" dirty="0" err="1"/>
              <a:t>potheyrs</a:t>
            </a:r>
            <a:r>
              <a:rPr lang="en-US" sz="1800" dirty="0"/>
              <a:t> GitHub Copilot. </a:t>
            </a:r>
          </a:p>
          <a:p>
            <a:pPr lvl="1"/>
            <a:r>
              <a:rPr lang="en-US" sz="1800" dirty="0"/>
              <a:t>300M to 12B parameters GPT-style models pre-trained on 159GB </a:t>
            </a:r>
            <a:r>
              <a:rPr lang="en-US" sz="1800" dirty="0" err="1"/>
              <a:t>Github</a:t>
            </a:r>
            <a:r>
              <a:rPr lang="en-US" sz="1800" dirty="0"/>
              <a:t> data. </a:t>
            </a:r>
          </a:p>
          <a:p>
            <a:r>
              <a:rPr lang="en-US" sz="1800" dirty="0"/>
              <a:t>How do they quantify?</a:t>
            </a:r>
          </a:p>
          <a:p>
            <a:pPr marL="444500" indent="-342900">
              <a:lnSpc>
                <a:spcPct val="95000"/>
              </a:lnSpc>
              <a:spcBef>
                <a:spcPts val="0"/>
              </a:spcBef>
              <a:buSzPts val="2000"/>
            </a:pPr>
            <a:r>
              <a:rPr lang="en-GB" sz="1800" dirty="0" err="1"/>
              <a:t>HumanEval</a:t>
            </a:r>
            <a:r>
              <a:rPr lang="en-GB" sz="1800" dirty="0"/>
              <a:t> dataset, measures the functional correctness of programs generated from docstrings and function headers</a:t>
            </a:r>
          </a:p>
          <a:p>
            <a:pPr marL="444500" indent="-342900">
              <a:lnSpc>
                <a:spcPct val="95000"/>
              </a:lnSpc>
              <a:spcBef>
                <a:spcPts val="0"/>
              </a:spcBef>
              <a:buSzPts val="2000"/>
            </a:pPr>
            <a:r>
              <a:rPr lang="en-GB" sz="1800" dirty="0"/>
              <a:t>APPS dataset, same as above but natural language descriptions</a:t>
            </a:r>
            <a:endParaRPr lang="en-US" sz="1800" dirty="0"/>
          </a:p>
          <a:p>
            <a:r>
              <a:rPr lang="en-GB" sz="1800" dirty="0"/>
              <a:t>How does it improve on prior work?</a:t>
            </a:r>
          </a:p>
          <a:p>
            <a:pPr marL="444500" indent="-342900">
              <a:lnSpc>
                <a:spcPct val="95000"/>
              </a:lnSpc>
              <a:spcBef>
                <a:spcPts val="0"/>
              </a:spcBef>
              <a:buSzPts val="2000"/>
            </a:pPr>
            <a:r>
              <a:rPr lang="en-GB" sz="1800" dirty="0"/>
              <a:t>Codex solves 28.8% of </a:t>
            </a:r>
            <a:r>
              <a:rPr lang="en-GB" sz="1800" dirty="0" err="1"/>
              <a:t>HumanEval</a:t>
            </a:r>
            <a:r>
              <a:rPr lang="en-GB" sz="1800" dirty="0"/>
              <a:t> problems</a:t>
            </a:r>
          </a:p>
          <a:p>
            <a:pPr marL="444500" indent="-342900">
              <a:lnSpc>
                <a:spcPct val="95000"/>
              </a:lnSpc>
              <a:spcBef>
                <a:spcPts val="0"/>
              </a:spcBef>
              <a:buSzPts val="2000"/>
            </a:pPr>
            <a:r>
              <a:rPr lang="en-GB" sz="1800" dirty="0"/>
              <a:t>GPT-J solves 11.4%</a:t>
            </a:r>
          </a:p>
          <a:p>
            <a:pPr marL="444500" indent="-342900">
              <a:lnSpc>
                <a:spcPct val="95000"/>
              </a:lnSpc>
              <a:spcBef>
                <a:spcPts val="0"/>
              </a:spcBef>
              <a:buSzPts val="2000"/>
            </a:pPr>
            <a:r>
              <a:rPr lang="en-GB" sz="1800" dirty="0"/>
              <a:t>GPT-3 solves 0%</a:t>
            </a:r>
          </a:p>
        </p:txBody>
      </p:sp>
    </p:spTree>
    <p:extLst>
      <p:ext uri="{BB962C8B-B14F-4D97-AF65-F5344CB8AC3E}">
        <p14:creationId xmlns:p14="http://schemas.microsoft.com/office/powerpoint/2010/main" val="13331812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54947CE-A90E-B843-87AA-12214C9A0FDD}"/>
              </a:ext>
            </a:extLst>
          </p:cNvPr>
          <p:cNvSpPr>
            <a:spLocks noGrp="1"/>
          </p:cNvSpPr>
          <p:nvPr>
            <p:ph type="title"/>
          </p:nvPr>
        </p:nvSpPr>
        <p:spPr>
          <a:xfrm>
            <a:off x="838200" y="459863"/>
            <a:ext cx="10515600" cy="1004594"/>
          </a:xfrm>
        </p:spPr>
        <p:txBody>
          <a:bodyPr>
            <a:normAutofit/>
          </a:bodyPr>
          <a:lstStyle/>
          <a:p>
            <a:pPr algn="ctr"/>
            <a:r>
              <a:rPr lang="en-US">
                <a:solidFill>
                  <a:srgbClr val="FFFFFF"/>
                </a:solidFill>
              </a:rPr>
              <a:t>Opinion and Questions</a:t>
            </a:r>
          </a:p>
        </p:txBody>
      </p:sp>
      <p:sp>
        <p:nvSpPr>
          <p:cNvPr id="11" name="Rectangle: Rounded Corners 10">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496" y="1587970"/>
            <a:ext cx="11033008"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226CDB9B-F23E-4D8D-A2EE-74B9A3121B04}"/>
              </a:ext>
            </a:extLst>
          </p:cNvPr>
          <p:cNvGraphicFramePr>
            <a:graphicFrameLocks noGrp="1"/>
          </p:cNvGraphicFramePr>
          <p:nvPr>
            <p:ph idx="1"/>
            <p:extLst>
              <p:ext uri="{D42A27DB-BD31-4B8C-83A1-F6EECF244321}">
                <p14:modId xmlns:p14="http://schemas.microsoft.com/office/powerpoint/2010/main" val="1301515099"/>
              </p:ext>
            </p:extLst>
          </p:nvPr>
        </p:nvGraphicFramePr>
        <p:xfrm>
          <a:off x="838200" y="1800911"/>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428208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 name="Freeform: Shape 43">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Arc 45">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5" name="Picture 24" descr="Orca whale blowing water">
            <a:extLst>
              <a:ext uri="{FF2B5EF4-FFF2-40B4-BE49-F238E27FC236}">
                <a16:creationId xmlns:a16="http://schemas.microsoft.com/office/drawing/2014/main" id="{4F2FCC23-EACB-479D-872F-CC7F30819A8C}"/>
              </a:ext>
            </a:extLst>
          </p:cNvPr>
          <p:cNvPicPr>
            <a:picLocks noChangeAspect="1"/>
          </p:cNvPicPr>
          <p:nvPr/>
        </p:nvPicPr>
        <p:blipFill rotWithShape="1">
          <a:blip r:embed="rId3"/>
          <a:srcRect l="26219" r="851"/>
          <a:stretch/>
        </p:blipFill>
        <p:spPr>
          <a:xfrm>
            <a:off x="5101771" y="10"/>
            <a:ext cx="7094361" cy="6857989"/>
          </a:xfrm>
          <a:prstGeom prst="rect">
            <a:avLst/>
          </a:prstGeom>
        </p:spPr>
      </p:pic>
      <p:sp>
        <p:nvSpPr>
          <p:cNvPr id="60" name="Rectangle 47">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Arc 49">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4806944-167C-0546-AC7B-6B2687725A80}"/>
              </a:ext>
            </a:extLst>
          </p:cNvPr>
          <p:cNvSpPr>
            <a:spLocks noGrp="1"/>
          </p:cNvSpPr>
          <p:nvPr>
            <p:ph type="title"/>
          </p:nvPr>
        </p:nvSpPr>
        <p:spPr>
          <a:xfrm>
            <a:off x="643467" y="795509"/>
            <a:ext cx="4092525" cy="2798604"/>
          </a:xfrm>
        </p:spPr>
        <p:txBody>
          <a:bodyPr vert="horz" lIns="91440" tIns="45720" rIns="91440" bIns="45720" rtlCol="0" anchor="b">
            <a:normAutofit/>
          </a:bodyPr>
          <a:lstStyle/>
          <a:p>
            <a:pPr algn="ctr"/>
            <a:r>
              <a:rPr lang="en-US" sz="6000" kern="1200">
                <a:solidFill>
                  <a:srgbClr val="FFFFFF"/>
                </a:solidFill>
                <a:latin typeface="+mj-lt"/>
                <a:ea typeface="+mj-ea"/>
                <a:cs typeface="+mj-cs"/>
              </a:rPr>
              <a:t>~Fin~</a:t>
            </a:r>
            <a:endParaRPr lang="en-US" sz="6000" kern="1200" dirty="0">
              <a:solidFill>
                <a:srgbClr val="FFFFFF"/>
              </a:solidFill>
              <a:latin typeface="+mj-lt"/>
              <a:ea typeface="+mj-ea"/>
              <a:cs typeface="+mj-cs"/>
            </a:endParaRPr>
          </a:p>
        </p:txBody>
      </p:sp>
      <p:sp>
        <p:nvSpPr>
          <p:cNvPr id="62" name="Oval 51">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3" name="Rectangle 53">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2021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Arc 15">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Content Placeholder 4" descr="Text&#10;&#10;Description automatically generated">
            <a:extLst>
              <a:ext uri="{FF2B5EF4-FFF2-40B4-BE49-F238E27FC236}">
                <a16:creationId xmlns:a16="http://schemas.microsoft.com/office/drawing/2014/main" id="{0B7517C6-46B5-644C-9FD2-B912F4EB6E06}"/>
              </a:ext>
            </a:extLst>
          </p:cNvPr>
          <p:cNvPicPr>
            <a:picLocks noGrp="1" noChangeAspect="1"/>
          </p:cNvPicPr>
          <p:nvPr>
            <p:ph idx="1"/>
          </p:nvPr>
        </p:nvPicPr>
        <p:blipFill>
          <a:blip r:embed="rId3"/>
          <a:stretch>
            <a:fillRect/>
          </a:stretch>
        </p:blipFill>
        <p:spPr>
          <a:xfrm>
            <a:off x="3393590" y="494961"/>
            <a:ext cx="5427971" cy="5868078"/>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18" name="Oval 17">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15788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03177-74A2-0D40-A35B-201DDD010B3E}"/>
              </a:ext>
            </a:extLst>
          </p:cNvPr>
          <p:cNvSpPr>
            <a:spLocks noGrp="1"/>
          </p:cNvSpPr>
          <p:nvPr>
            <p:ph type="title"/>
          </p:nvPr>
        </p:nvSpPr>
        <p:spPr/>
        <p:txBody>
          <a:bodyPr/>
          <a:lstStyle/>
          <a:p>
            <a:r>
              <a:rPr lang="en-US" dirty="0"/>
              <a:t>Language/Sequence Modeling</a:t>
            </a:r>
          </a:p>
        </p:txBody>
      </p:sp>
      <p:sp>
        <p:nvSpPr>
          <p:cNvPr id="3" name="Content Placeholder 2">
            <a:extLst>
              <a:ext uri="{FF2B5EF4-FFF2-40B4-BE49-F238E27FC236}">
                <a16:creationId xmlns:a16="http://schemas.microsoft.com/office/drawing/2014/main" id="{5EA2A0B4-93B6-E44B-914F-DF626F6ADBF5}"/>
              </a:ext>
            </a:extLst>
          </p:cNvPr>
          <p:cNvSpPr>
            <a:spLocks noGrp="1"/>
          </p:cNvSpPr>
          <p:nvPr>
            <p:ph idx="1"/>
          </p:nvPr>
        </p:nvSpPr>
        <p:spPr/>
        <p:txBody>
          <a:bodyPr/>
          <a:lstStyle/>
          <a:p>
            <a:r>
              <a:rPr lang="en-US" dirty="0"/>
              <a:t>GPT-3 is a language model, which means that, using sequence transduction, it </a:t>
            </a:r>
            <a:r>
              <a:rPr lang="en-US" b="1" dirty="0"/>
              <a:t>can predict the likelihood of an output sequence given an input sequence</a:t>
            </a:r>
            <a:r>
              <a:rPr lang="en-US" dirty="0"/>
              <a:t>. This can be used, for instance to predict which word makes the most sense given a text sequence.</a:t>
            </a:r>
          </a:p>
          <a:p>
            <a:r>
              <a:rPr lang="en-US" dirty="0"/>
              <a:t>“</a:t>
            </a:r>
            <a:r>
              <a:rPr lang="en-US" dirty="0" err="1"/>
              <a:t>i</a:t>
            </a:r>
            <a:r>
              <a:rPr lang="en-US" dirty="0"/>
              <a:t> am going for a walk outside to get some &lt;mask&gt;”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893734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03177-74A2-0D40-A35B-201DDD010B3E}"/>
              </a:ext>
            </a:extLst>
          </p:cNvPr>
          <p:cNvSpPr>
            <a:spLocks noGrp="1"/>
          </p:cNvSpPr>
          <p:nvPr>
            <p:ph type="title"/>
          </p:nvPr>
        </p:nvSpPr>
        <p:spPr/>
        <p:txBody>
          <a:bodyPr/>
          <a:lstStyle/>
          <a:p>
            <a:r>
              <a:rPr lang="en-US" dirty="0"/>
              <a:t>Language/Sequence Modeling</a:t>
            </a:r>
          </a:p>
        </p:txBody>
      </p:sp>
      <p:sp>
        <p:nvSpPr>
          <p:cNvPr id="3" name="Content Placeholder 2">
            <a:extLst>
              <a:ext uri="{FF2B5EF4-FFF2-40B4-BE49-F238E27FC236}">
                <a16:creationId xmlns:a16="http://schemas.microsoft.com/office/drawing/2014/main" id="{5EA2A0B4-93B6-E44B-914F-DF626F6ADBF5}"/>
              </a:ext>
            </a:extLst>
          </p:cNvPr>
          <p:cNvSpPr>
            <a:spLocks noGrp="1"/>
          </p:cNvSpPr>
          <p:nvPr>
            <p:ph idx="1"/>
          </p:nvPr>
        </p:nvSpPr>
        <p:spPr/>
        <p:txBody>
          <a:bodyPr/>
          <a:lstStyle/>
          <a:p>
            <a:r>
              <a:rPr lang="en-US" dirty="0"/>
              <a:t>Datasets: </a:t>
            </a:r>
          </a:p>
          <a:p>
            <a:pPr lvl="1"/>
            <a:r>
              <a:rPr lang="en-US" dirty="0" err="1"/>
              <a:t>Github</a:t>
            </a:r>
            <a:r>
              <a:rPr lang="en-US" dirty="0"/>
              <a:t> Data</a:t>
            </a:r>
          </a:p>
          <a:p>
            <a:pPr lvl="1"/>
            <a:r>
              <a:rPr lang="en-US" dirty="0"/>
              <a:t>The Pile: contains python as </a:t>
            </a:r>
            <a:r>
              <a:rPr lang="en-US" dirty="0" err="1"/>
              <a:t>theyll</a:t>
            </a:r>
            <a:r>
              <a:rPr lang="en-US" dirty="0"/>
              <a:t> as SOF problems </a:t>
            </a:r>
          </a:p>
          <a:p>
            <a:pPr lvl="1"/>
            <a:r>
              <a:rPr lang="en-US" dirty="0"/>
              <a:t>“there are more than ten public repositories containing solutions to </a:t>
            </a:r>
            <a:r>
              <a:rPr lang="en-US" dirty="0" err="1"/>
              <a:t>Codeforces</a:t>
            </a:r>
            <a:r>
              <a:rPr lang="en-US" dirty="0"/>
              <a:t> problems, which make up part of the recently proposed APPS dataset”</a:t>
            </a:r>
          </a:p>
          <a:p>
            <a:pPr lvl="1"/>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141821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03177-74A2-0D40-A35B-201DDD010B3E}"/>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5EA2A0B4-93B6-E44B-914F-DF626F6ADBF5}"/>
              </a:ext>
            </a:extLst>
          </p:cNvPr>
          <p:cNvSpPr>
            <a:spLocks noGrp="1"/>
          </p:cNvSpPr>
          <p:nvPr>
            <p:ph idx="1"/>
          </p:nvPr>
        </p:nvSpPr>
        <p:spPr/>
        <p:txBody>
          <a:bodyPr>
            <a:normAutofit/>
          </a:bodyPr>
          <a:lstStyle/>
          <a:p>
            <a:pPr marL="425450" indent="-342900">
              <a:spcBef>
                <a:spcPts val="0"/>
              </a:spcBef>
              <a:buSzPts val="2300"/>
            </a:pPr>
            <a:r>
              <a:rPr lang="en-GB" sz="2300" dirty="0"/>
              <a:t>Fine-tune from GPT-3 </a:t>
            </a:r>
          </a:p>
          <a:p>
            <a:pPr marL="882650" lvl="1" indent="-342900">
              <a:spcBef>
                <a:spcPts val="0"/>
              </a:spcBef>
              <a:buSzPts val="2300"/>
            </a:pPr>
            <a:r>
              <a:rPr lang="en-GB" sz="2300" dirty="0"/>
              <a:t>Same performance as training from scratch, but converges faster</a:t>
            </a:r>
          </a:p>
          <a:p>
            <a:pPr marL="425450" indent="-342900">
              <a:spcBef>
                <a:spcPts val="0"/>
              </a:spcBef>
              <a:buSzPts val="2300"/>
            </a:pPr>
            <a:r>
              <a:rPr lang="en-GB" sz="2300" dirty="0"/>
              <a:t>Train for 100 billion tokens</a:t>
            </a:r>
          </a:p>
          <a:p>
            <a:pPr marL="425450" indent="-342900">
              <a:spcBef>
                <a:spcPts val="0"/>
              </a:spcBef>
              <a:buSzPts val="2300"/>
            </a:pPr>
            <a:r>
              <a:rPr lang="en-GB" sz="2300" dirty="0"/>
              <a:t>Uses GPT-3 tokenizer</a:t>
            </a:r>
          </a:p>
          <a:p>
            <a:pPr marL="882650" lvl="1" indent="-342900">
              <a:spcBef>
                <a:spcPts val="0"/>
              </a:spcBef>
              <a:buSzPts val="2300"/>
            </a:pPr>
            <a:r>
              <a:rPr lang="en-GB" sz="2300" dirty="0"/>
              <a:t>With additional special tokens for representing whitespace</a:t>
            </a:r>
          </a:p>
          <a:p>
            <a:pPr marL="425450" indent="-342900">
              <a:spcBef>
                <a:spcPts val="0"/>
              </a:spcBef>
              <a:buSzPts val="2300"/>
            </a:pPr>
            <a:r>
              <a:rPr lang="en-GB" sz="2700" dirty="0"/>
              <a:t>“</a:t>
            </a:r>
            <a:r>
              <a:rPr lang="en-US" sz="2400" dirty="0"/>
              <a:t>they did not observe improvements when starting from a pre-trained language model, possibly because the finetuning dataset is so large</a:t>
            </a:r>
            <a:r>
              <a:rPr lang="en-GB" sz="2700" dirty="0"/>
              <a:t>”</a:t>
            </a:r>
          </a:p>
        </p:txBody>
      </p:sp>
    </p:spTree>
    <p:extLst>
      <p:ext uri="{BB962C8B-B14F-4D97-AF65-F5344CB8AC3E}">
        <p14:creationId xmlns:p14="http://schemas.microsoft.com/office/powerpoint/2010/main" val="667379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03177-74A2-0D40-A35B-201DDD010B3E}"/>
              </a:ext>
            </a:extLst>
          </p:cNvPr>
          <p:cNvSpPr>
            <a:spLocks noGrp="1"/>
          </p:cNvSpPr>
          <p:nvPr>
            <p:ph type="title"/>
          </p:nvPr>
        </p:nvSpPr>
        <p:spPr/>
        <p:txBody>
          <a:bodyPr/>
          <a:lstStyle/>
          <a:p>
            <a:r>
              <a:rPr lang="en-US" dirty="0"/>
              <a:t>Data Collection and Finetuning Data</a:t>
            </a:r>
          </a:p>
        </p:txBody>
      </p:sp>
      <p:sp>
        <p:nvSpPr>
          <p:cNvPr id="3" name="Content Placeholder 2">
            <a:extLst>
              <a:ext uri="{FF2B5EF4-FFF2-40B4-BE49-F238E27FC236}">
                <a16:creationId xmlns:a16="http://schemas.microsoft.com/office/drawing/2014/main" id="{5EA2A0B4-93B6-E44B-914F-DF626F6ADBF5}"/>
              </a:ext>
            </a:extLst>
          </p:cNvPr>
          <p:cNvSpPr>
            <a:spLocks noGrp="1"/>
          </p:cNvSpPr>
          <p:nvPr>
            <p:ph idx="1"/>
          </p:nvPr>
        </p:nvSpPr>
        <p:spPr/>
        <p:txBody>
          <a:bodyPr>
            <a:normAutofit/>
          </a:bodyPr>
          <a:lstStyle/>
          <a:p>
            <a:r>
              <a:rPr lang="en-US" sz="2400" dirty="0"/>
              <a:t>Dataset was collected in May 2020 from </a:t>
            </a:r>
            <a:r>
              <a:rPr lang="en-US" sz="2400" b="1" dirty="0"/>
              <a:t>54 million </a:t>
            </a:r>
            <a:r>
              <a:rPr lang="en-US" sz="2400" dirty="0"/>
              <a:t>public software repositories hosted on GitHub, containing </a:t>
            </a:r>
            <a:r>
              <a:rPr lang="en-US" sz="2400" b="1" dirty="0"/>
              <a:t>179 GB </a:t>
            </a:r>
            <a:r>
              <a:rPr lang="en-US" sz="2400" dirty="0"/>
              <a:t>of unique Python files under 1 MB.</a:t>
            </a:r>
          </a:p>
          <a:p>
            <a:pPr marL="444500" indent="-342900">
              <a:spcBef>
                <a:spcPts val="0"/>
              </a:spcBef>
              <a:buSzPts val="2000"/>
            </a:pPr>
            <a:r>
              <a:rPr lang="en-GB" sz="2400" dirty="0"/>
              <a:t>Apply filtering criteria</a:t>
            </a:r>
          </a:p>
          <a:p>
            <a:pPr marL="1358900" lvl="2" indent="-342900">
              <a:spcBef>
                <a:spcPts val="0"/>
              </a:spcBef>
              <a:buSzPts val="2000"/>
            </a:pPr>
            <a:r>
              <a:rPr lang="en-GB" sz="2400" dirty="0"/>
              <a:t>average line length</a:t>
            </a:r>
          </a:p>
          <a:p>
            <a:pPr marL="1358900" lvl="2" indent="-342900">
              <a:spcBef>
                <a:spcPts val="0"/>
              </a:spcBef>
              <a:buSzPts val="2000"/>
            </a:pPr>
            <a:r>
              <a:rPr lang="en-GB" sz="2400" dirty="0"/>
              <a:t>maximum line length</a:t>
            </a:r>
          </a:p>
          <a:p>
            <a:pPr marL="1358900" lvl="2" indent="-342900">
              <a:spcBef>
                <a:spcPts val="0"/>
              </a:spcBef>
              <a:buSzPts val="2000"/>
            </a:pPr>
            <a:r>
              <a:rPr lang="en-GB" sz="2400" dirty="0"/>
              <a:t>small number of alphanumeric characters</a:t>
            </a:r>
          </a:p>
          <a:p>
            <a:pPr marL="901700" lvl="1" indent="-342900">
              <a:spcBef>
                <a:spcPts val="0"/>
              </a:spcBef>
              <a:buSzPts val="2000"/>
            </a:pPr>
            <a:r>
              <a:rPr lang="en-GB" b="1" dirty="0"/>
              <a:t>159 GB </a:t>
            </a:r>
            <a:r>
              <a:rPr lang="en-GB" dirty="0"/>
              <a:t>of Python files</a:t>
            </a:r>
          </a:p>
          <a:p>
            <a:pPr marL="444500" indent="-342900">
              <a:spcBef>
                <a:spcPts val="0"/>
              </a:spcBef>
              <a:buSzPts val="2000"/>
            </a:pPr>
            <a:r>
              <a:rPr lang="en-GB" sz="2400" dirty="0"/>
              <a:t>How big Is 159 GB of code data?</a:t>
            </a:r>
          </a:p>
          <a:p>
            <a:pPr marL="901700" lvl="1" indent="-342900">
              <a:spcBef>
                <a:spcPts val="0"/>
              </a:spcBef>
              <a:buSzPts val="2000"/>
            </a:pPr>
            <a:r>
              <a:rPr lang="en-GB" dirty="0" err="1"/>
              <a:t>Keras</a:t>
            </a:r>
            <a:r>
              <a:rPr lang="en-GB" dirty="0"/>
              <a:t> code: “timeseries classification with a transformer model” :	</a:t>
            </a:r>
          </a:p>
          <a:p>
            <a:pPr marL="1358900" lvl="2" indent="-342900">
              <a:spcBef>
                <a:spcPts val="0"/>
              </a:spcBef>
              <a:buSzPts val="2000"/>
            </a:pPr>
            <a:r>
              <a:rPr lang="en-GB" sz="2400" dirty="0"/>
              <a:t>34Kb – x4.7 million files of this size</a:t>
            </a:r>
          </a:p>
        </p:txBody>
      </p:sp>
    </p:spTree>
    <p:extLst>
      <p:ext uri="{BB962C8B-B14F-4D97-AF65-F5344CB8AC3E}">
        <p14:creationId xmlns:p14="http://schemas.microsoft.com/office/powerpoint/2010/main" val="918344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61266-B56C-F643-82D4-752E85412C85}"/>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2D3D20FC-AEC8-7146-8CEB-C21E2609F0C2}"/>
              </a:ext>
            </a:extLst>
          </p:cNvPr>
          <p:cNvSpPr>
            <a:spLocks noGrp="1"/>
          </p:cNvSpPr>
          <p:nvPr>
            <p:ph idx="1"/>
          </p:nvPr>
        </p:nvSpPr>
        <p:spPr>
          <a:xfrm>
            <a:off x="880641" y="1690688"/>
            <a:ext cx="10515600" cy="3859742"/>
          </a:xfrm>
        </p:spPr>
        <p:txBody>
          <a:bodyPr>
            <a:normAutofit/>
          </a:bodyPr>
          <a:lstStyle/>
          <a:p>
            <a:pPr marL="425450" indent="-342900">
              <a:spcBef>
                <a:spcPts val="0"/>
              </a:spcBef>
              <a:buSzPts val="2300"/>
            </a:pPr>
            <a:r>
              <a:rPr lang="en-GB" sz="2400" dirty="0"/>
              <a:t>Human Eval dataset (https://</a:t>
            </a:r>
            <a:r>
              <a:rPr lang="en-GB" sz="2400" dirty="0" err="1"/>
              <a:t>github.com</a:t>
            </a:r>
            <a:r>
              <a:rPr lang="en-GB" sz="2400" dirty="0"/>
              <a:t>/</a:t>
            </a:r>
            <a:r>
              <a:rPr lang="en-GB" sz="2400" dirty="0" err="1"/>
              <a:t>openai</a:t>
            </a:r>
            <a:r>
              <a:rPr lang="en-GB" sz="2400" dirty="0"/>
              <a:t>/human-eval)</a:t>
            </a:r>
          </a:p>
          <a:p>
            <a:pPr marL="908050" lvl="1" indent="-342900">
              <a:spcBef>
                <a:spcPts val="0"/>
              </a:spcBef>
              <a:buSzPts val="1900"/>
            </a:pPr>
            <a:r>
              <a:rPr lang="en-GB" dirty="0"/>
              <a:t>163 hand-written Python coding problems, with unit tests!</a:t>
            </a:r>
          </a:p>
          <a:p>
            <a:pPr marL="908050" lvl="1" indent="-342900">
              <a:spcBef>
                <a:spcPts val="0"/>
              </a:spcBef>
              <a:buSzPts val="1900"/>
            </a:pPr>
            <a:r>
              <a:rPr lang="en-GB" dirty="0"/>
              <a:t>Solution marked as correct if it passes all unit tests</a:t>
            </a:r>
          </a:p>
        </p:txBody>
      </p:sp>
    </p:spTree>
    <p:extLst>
      <p:ext uri="{BB962C8B-B14F-4D97-AF65-F5344CB8AC3E}">
        <p14:creationId xmlns:p14="http://schemas.microsoft.com/office/powerpoint/2010/main" val="88452494"/>
      </p:ext>
    </p:extLst>
  </p:cSld>
  <p:clrMapOvr>
    <a:masterClrMapping/>
  </p:clrMapOvr>
</p:sld>
</file>

<file path=ppt/theme/theme1.xml><?xml version="1.0" encoding="utf-8"?>
<a:theme xmlns:a="http://schemas.openxmlformats.org/drawingml/2006/main" name="ShapesVTI">
  <a:themeElements>
    <a:clrScheme name="Office">
      <a:dk1>
        <a:srgbClr val="000000"/>
      </a:dk1>
      <a:lt1>
        <a:srgbClr val="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479</TotalTime>
  <Words>2356</Words>
  <Application>Microsoft Macintosh PowerPoint</Application>
  <PresentationFormat>Widescreen</PresentationFormat>
  <Paragraphs>241</Paragraphs>
  <Slides>31</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Avenir Next LT Pro</vt:lpstr>
      <vt:lpstr>Calibri</vt:lpstr>
      <vt:lpstr>Tw Cen MT</vt:lpstr>
      <vt:lpstr>ShapesVTI</vt:lpstr>
      <vt:lpstr>Evaluating Large Language Models Trained on Code (GPT-Codex)</vt:lpstr>
      <vt:lpstr>Contents </vt:lpstr>
      <vt:lpstr>Introduction</vt:lpstr>
      <vt:lpstr>PowerPoint Presentation</vt:lpstr>
      <vt:lpstr>Language/Sequence Modeling</vt:lpstr>
      <vt:lpstr>Language/Sequence Modeling</vt:lpstr>
      <vt:lpstr>Data Collection</vt:lpstr>
      <vt:lpstr>Data Collection and Finetuning Data</vt:lpstr>
      <vt:lpstr>Evaluation</vt:lpstr>
      <vt:lpstr>Evaluation</vt:lpstr>
      <vt:lpstr>Sandbox environment</vt:lpstr>
      <vt:lpstr>Repeated Sampling </vt:lpstr>
      <vt:lpstr>Pass@K</vt:lpstr>
      <vt:lpstr>Pass@K</vt:lpstr>
      <vt:lpstr>Results : On HumanEval Dataset</vt:lpstr>
      <vt:lpstr>Results : Pass@K</vt:lpstr>
      <vt:lpstr>Results : Scaling Laws!!</vt:lpstr>
      <vt:lpstr>Results : Best Temperature!</vt:lpstr>
      <vt:lpstr>Results : BLEU Score</vt:lpstr>
      <vt:lpstr>Limitations</vt:lpstr>
      <vt:lpstr>Hazards</vt:lpstr>
      <vt:lpstr>GPT-CODE-CLIPPY</vt:lpstr>
      <vt:lpstr>Introduction</vt:lpstr>
      <vt:lpstr>Dataset</vt:lpstr>
      <vt:lpstr>How did we do it?</vt:lpstr>
      <vt:lpstr>PowerPoint Presentation</vt:lpstr>
      <vt:lpstr>Evaluation</vt:lpstr>
      <vt:lpstr>Demo</vt:lpstr>
      <vt:lpstr>GPT-Code-Clippy</vt:lpstr>
      <vt:lpstr>Opinion and Questions</vt:lpstr>
      <vt:lpstr>~Fin~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Evaluating Large Language Models Trained on Code (GPT-Codex)</dc:title>
  <dc:creator>Mrinal Mathur</dc:creator>
  <cp:lastModifiedBy>Mrinal Mathur</cp:lastModifiedBy>
  <cp:revision>3</cp:revision>
  <dcterms:created xsi:type="dcterms:W3CDTF">2021-10-15T00:18:21Z</dcterms:created>
  <dcterms:modified xsi:type="dcterms:W3CDTF">2021-10-15T17:01:02Z</dcterms:modified>
</cp:coreProperties>
</file>

<file path=docProps/thumbnail.jpeg>
</file>